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1" r:id="rId5"/>
    <p:sldMasterId id="2147483672" r:id="rId6"/>
    <p:sldMasterId id="2147483673" r:id="rId7"/>
    <p:sldMasterId id="2147483674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</p:sldIdLst>
  <p:sldSz cy="5143500" cx="9144000"/>
  <p:notesSz cx="6858000" cy="9144000"/>
  <p:embeddedFontLst>
    <p:embeddedFont>
      <p:font typeface="Roboto"/>
      <p:regular r:id="rId37"/>
      <p:bold r:id="rId38"/>
      <p:italic r:id="rId39"/>
      <p:boldItalic r:id="rId40"/>
    </p:embeddedFont>
    <p:embeddedFont>
      <p:font typeface="Nunito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A438FFB-48D0-40CB-BE15-470659C0FCEA}">
  <a:tblStyle styleId="{9A438FFB-48D0-40CB-BE15-470659C0FCEA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20" Type="http://schemas.openxmlformats.org/officeDocument/2006/relationships/slide" Target="slides/slide11.xml"/><Relationship Id="rId42" Type="http://schemas.openxmlformats.org/officeDocument/2006/relationships/font" Target="fonts/Nunito-bold.fntdata"/><Relationship Id="rId41" Type="http://schemas.openxmlformats.org/officeDocument/2006/relationships/font" Target="fonts/Nunito-regular.fntdata"/><Relationship Id="rId22" Type="http://schemas.openxmlformats.org/officeDocument/2006/relationships/slide" Target="slides/slide13.xml"/><Relationship Id="rId44" Type="http://schemas.openxmlformats.org/officeDocument/2006/relationships/font" Target="fonts/Nunito-boldItalic.fntdata"/><Relationship Id="rId21" Type="http://schemas.openxmlformats.org/officeDocument/2006/relationships/slide" Target="slides/slide12.xml"/><Relationship Id="rId43" Type="http://schemas.openxmlformats.org/officeDocument/2006/relationships/font" Target="fonts/Nunito-italic.fntdata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notesMaster" Target="notesMasters/notesMaster1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11" Type="http://schemas.openxmlformats.org/officeDocument/2006/relationships/slide" Target="slides/slide2.xml"/><Relationship Id="rId33" Type="http://schemas.openxmlformats.org/officeDocument/2006/relationships/slide" Target="slides/slide24.xml"/><Relationship Id="rId10" Type="http://schemas.openxmlformats.org/officeDocument/2006/relationships/slide" Target="slides/slide1.xml"/><Relationship Id="rId32" Type="http://schemas.openxmlformats.org/officeDocument/2006/relationships/slide" Target="slides/slide23.xml"/><Relationship Id="rId13" Type="http://schemas.openxmlformats.org/officeDocument/2006/relationships/slide" Target="slides/slide4.xml"/><Relationship Id="rId35" Type="http://schemas.openxmlformats.org/officeDocument/2006/relationships/slide" Target="slides/slide26.xml"/><Relationship Id="rId12" Type="http://schemas.openxmlformats.org/officeDocument/2006/relationships/slide" Target="slides/slide3.xml"/><Relationship Id="rId34" Type="http://schemas.openxmlformats.org/officeDocument/2006/relationships/slide" Target="slides/slide25.xml"/><Relationship Id="rId15" Type="http://schemas.openxmlformats.org/officeDocument/2006/relationships/slide" Target="slides/slide6.xml"/><Relationship Id="rId37" Type="http://schemas.openxmlformats.org/officeDocument/2006/relationships/font" Target="fonts/Roboto-regular.fntdata"/><Relationship Id="rId14" Type="http://schemas.openxmlformats.org/officeDocument/2006/relationships/slide" Target="slides/slide5.xml"/><Relationship Id="rId36" Type="http://schemas.openxmlformats.org/officeDocument/2006/relationships/slide" Target="slides/slide27.xml"/><Relationship Id="rId17" Type="http://schemas.openxmlformats.org/officeDocument/2006/relationships/slide" Target="slides/slide8.xml"/><Relationship Id="rId39" Type="http://schemas.openxmlformats.org/officeDocument/2006/relationships/font" Target="fonts/Roboto-italic.fntdata"/><Relationship Id="rId16" Type="http://schemas.openxmlformats.org/officeDocument/2006/relationships/slide" Target="slides/slide7.xml"/><Relationship Id="rId38" Type="http://schemas.openxmlformats.org/officeDocument/2006/relationships/font" Target="fonts/Roboto-bold.fntdata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daee05f092_0_53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g3daee05f092_0_53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e6f30794f3_0_780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425" lIns="45425" spcFirstLastPara="1" rIns="45425" wrap="square" tIns="45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r>
              <a:t/>
            </a:r>
            <a:endParaRPr/>
          </a:p>
        </p:txBody>
      </p:sp>
      <p:sp>
        <p:nvSpPr>
          <p:cNvPr id="275" name="Google Shape;275;g3e6f30794f3_0_780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47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e6f30794f3_0_794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425" lIns="45425" spcFirstLastPara="1" rIns="45425" wrap="square" tIns="45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r>
              <a:t/>
            </a:r>
            <a:endParaRPr/>
          </a:p>
        </p:txBody>
      </p:sp>
      <p:sp>
        <p:nvSpPr>
          <p:cNvPr id="292" name="Google Shape;292;g3e6f30794f3_0_794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47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e789c081be_0_130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425" lIns="45425" spcFirstLastPara="1" rIns="45425" wrap="square" tIns="45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r>
              <a:t/>
            </a:r>
            <a:endParaRPr/>
          </a:p>
        </p:txBody>
      </p:sp>
      <p:sp>
        <p:nvSpPr>
          <p:cNvPr id="312" name="Google Shape;312;g3e789c081be_0_130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47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e789c081be_0_183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425" lIns="45425" spcFirstLastPara="1" rIns="45425" wrap="square" tIns="45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r>
              <a:t/>
            </a:r>
            <a:endParaRPr/>
          </a:p>
        </p:txBody>
      </p:sp>
      <p:sp>
        <p:nvSpPr>
          <p:cNvPr id="346" name="Google Shape;346;g3e789c081be_0_183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47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e789c081be_0_246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425" lIns="45425" spcFirstLastPara="1" rIns="45425" wrap="square" tIns="45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r>
              <a:t/>
            </a:r>
            <a:endParaRPr/>
          </a:p>
        </p:txBody>
      </p:sp>
      <p:sp>
        <p:nvSpPr>
          <p:cNvPr id="367" name="Google Shape;367;g3e789c081be_0_246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47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e6f30794f3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3e6f30794f3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e789c081be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3e789c081be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e789c081be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3e789c081be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e6742162e6_3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3e6742162e6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e08dc2ae59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e08dc2ae5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daee05f092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daee05f092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e08dc2ae59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3e08dc2ae59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e08dc2ae59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e08dc2ae59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e6742162e6_3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3e6742162e6_3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3e6742162e6_3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3e6742162e6_3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 lambda instead of tao and less than 0.5 (render equations in latex)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dc37bc37e9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3dc37bc37e9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Include reward learning + model based RL, add a high level overview of everything (couples slides from lecture, offline RL lecture 3rd slide) model based rl slide 4 (examples of high level picture of how everything connects, try </a:t>
            </a:r>
            <a:r>
              <a:rPr lang="en"/>
              <a:t>adding</a:t>
            </a:r>
            <a:r>
              <a:rPr lang="en"/>
              <a:t> reward learning and model based in there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e08dc2ae59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e08dc2ae59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3e08dc2ae59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3e08dc2ae59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e0e49c8135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3e0e49c8135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e6f30794f3_0_76:notes"/>
          <p:cNvSpPr/>
          <p:nvPr>
            <p:ph idx="2" type="sldImg"/>
          </p:nvPr>
        </p:nvSpPr>
        <p:spPr>
          <a:xfrm>
            <a:off x="416600" y="519792"/>
            <a:ext cx="3326700" cy="1403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7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g3e6f30794f3_0_76:notes"/>
          <p:cNvSpPr txBox="1"/>
          <p:nvPr>
            <p:ph idx="1" type="body"/>
          </p:nvPr>
        </p:nvSpPr>
        <p:spPr>
          <a:xfrm>
            <a:off x="415987" y="2001198"/>
            <a:ext cx="3327900" cy="16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5400" lIns="50825" spcFirstLastPara="1" rIns="50825" wrap="square" tIns="2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3e6f30794f3_0_76:notes"/>
          <p:cNvSpPr txBox="1"/>
          <p:nvPr>
            <p:ph idx="12" type="sldNum"/>
          </p:nvPr>
        </p:nvSpPr>
        <p:spPr>
          <a:xfrm>
            <a:off x="2356294" y="3949694"/>
            <a:ext cx="1802700" cy="208500"/>
          </a:xfrm>
          <a:prstGeom prst="rect">
            <a:avLst/>
          </a:prstGeom>
          <a:noFill/>
          <a:ln>
            <a:noFill/>
          </a:ln>
        </p:spPr>
        <p:txBody>
          <a:bodyPr anchorCtr="0" anchor="b" bIns="25400" lIns="50825" spcFirstLastPara="1" rIns="50825" wrap="square" tIns="2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/>
              <a:t>‹#›</a:t>
            </a:fld>
            <a:endParaRPr sz="8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e0a58f1def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e0a58f1de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e08dc2ae59_0_3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3e08dc2ae59_0_3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e0e49c8135_0_4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3e0e49c8135_0_4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e6f30794f3_0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e6f30794f3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e08dc2ae59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e08dc2ae59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e6f30794f3_0_589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3e6f30794f3_0_589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75478" y="268355"/>
            <a:ext cx="80682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989075" y="1309043"/>
            <a:ext cx="4401600" cy="16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1800"/>
              <a:buNone/>
              <a:defRPr b="0" i="0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indent="-228600" lvl="3" marL="18288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"/>
              <a:buNone/>
              <a:defRPr sz="6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/>
        </p:txBody>
      </p:sp>
      <p:sp>
        <p:nvSpPr>
          <p:cNvPr id="54" name="Google Shape;54;p13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6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 sz="6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4488739" y="4918226"/>
            <a:ext cx="167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ctrTitle"/>
          </p:nvPr>
        </p:nvSpPr>
        <p:spPr>
          <a:xfrm>
            <a:off x="272182" y="310110"/>
            <a:ext cx="6498600" cy="4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subTitle"/>
          </p:nvPr>
        </p:nvSpPr>
        <p:spPr>
          <a:xfrm>
            <a:off x="1371600" y="2880360"/>
            <a:ext cx="64008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4488739" y="4918226"/>
            <a:ext cx="167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272182" y="188875"/>
            <a:ext cx="7275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983299" y="1088901"/>
            <a:ext cx="5107800" cy="3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4488739" y="4918226"/>
            <a:ext cx="167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showMasterSp="0">
  <p:cSld name="Title Only">
    <p:bg>
      <p:bgPr>
        <a:solidFill>
          <a:schemeClr val="lt1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212390" y="967486"/>
            <a:ext cx="2714533" cy="124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84064" y="1454624"/>
            <a:ext cx="171433" cy="9154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/>
          <p:nvPr/>
        </p:nvSpPr>
        <p:spPr>
          <a:xfrm>
            <a:off x="6384063" y="1454624"/>
            <a:ext cx="171621" cy="91589"/>
          </a:xfrm>
          <a:custGeom>
            <a:rect b="b" l="l" r="r" t="t"/>
            <a:pathLst>
              <a:path extrusionOk="0" h="201295" w="377190">
                <a:moveTo>
                  <a:pt x="130732" y="201286"/>
                </a:moveTo>
                <a:lnTo>
                  <a:pt x="0" y="41372"/>
                </a:lnTo>
                <a:lnTo>
                  <a:pt x="81607" y="32414"/>
                </a:lnTo>
                <a:lnTo>
                  <a:pt x="140459" y="104404"/>
                </a:lnTo>
                <a:lnTo>
                  <a:pt x="251301" y="13789"/>
                </a:lnTo>
                <a:lnTo>
                  <a:pt x="376950" y="0"/>
                </a:lnTo>
                <a:lnTo>
                  <a:pt x="130732" y="201286"/>
                </a:lnTo>
                <a:close/>
              </a:path>
            </a:pathLst>
          </a:custGeom>
          <a:noFill/>
          <a:ln cap="flat" cmpd="sng" w="4750">
            <a:solidFill>
              <a:srgbClr val="9BBB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pic>
        <p:nvPicPr>
          <p:cNvPr id="78" name="Google Shape;7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99591" y="1654555"/>
            <a:ext cx="140431" cy="14043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7"/>
          <p:cNvSpPr/>
          <p:nvPr/>
        </p:nvSpPr>
        <p:spPr>
          <a:xfrm>
            <a:off x="6599591" y="1654555"/>
            <a:ext cx="140706" cy="140706"/>
          </a:xfrm>
          <a:custGeom>
            <a:rect b="b" l="l" r="r" t="t"/>
            <a:pathLst>
              <a:path extrusionOk="0" h="309245" w="309244">
                <a:moveTo>
                  <a:pt x="0" y="47597"/>
                </a:moveTo>
                <a:lnTo>
                  <a:pt x="47597" y="0"/>
                </a:lnTo>
                <a:lnTo>
                  <a:pt x="154387" y="106789"/>
                </a:lnTo>
                <a:lnTo>
                  <a:pt x="261176" y="0"/>
                </a:lnTo>
                <a:lnTo>
                  <a:pt x="308774" y="47597"/>
                </a:lnTo>
                <a:lnTo>
                  <a:pt x="201984" y="154387"/>
                </a:lnTo>
                <a:lnTo>
                  <a:pt x="308774" y="261176"/>
                </a:lnTo>
                <a:lnTo>
                  <a:pt x="261176" y="308774"/>
                </a:lnTo>
                <a:lnTo>
                  <a:pt x="154387" y="201984"/>
                </a:lnTo>
                <a:lnTo>
                  <a:pt x="47597" y="308774"/>
                </a:lnTo>
                <a:lnTo>
                  <a:pt x="0" y="261176"/>
                </a:lnTo>
                <a:lnTo>
                  <a:pt x="106789" y="154387"/>
                </a:lnTo>
                <a:lnTo>
                  <a:pt x="0" y="47597"/>
                </a:lnTo>
                <a:close/>
              </a:path>
            </a:pathLst>
          </a:custGeom>
          <a:noFill/>
          <a:ln cap="flat" cmpd="sng" w="4750">
            <a:solidFill>
              <a:srgbClr val="C0504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pic>
        <p:nvPicPr>
          <p:cNvPr id="80" name="Google Shape;8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98365" y="1568914"/>
            <a:ext cx="171438" cy="9154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7"/>
          <p:cNvSpPr/>
          <p:nvPr/>
        </p:nvSpPr>
        <p:spPr>
          <a:xfrm>
            <a:off x="6498363" y="1568915"/>
            <a:ext cx="171621" cy="91589"/>
          </a:xfrm>
          <a:custGeom>
            <a:rect b="b" l="l" r="r" t="t"/>
            <a:pathLst>
              <a:path extrusionOk="0" h="201295" w="377190">
                <a:moveTo>
                  <a:pt x="130732" y="201286"/>
                </a:moveTo>
                <a:lnTo>
                  <a:pt x="0" y="41372"/>
                </a:lnTo>
                <a:lnTo>
                  <a:pt x="81607" y="32414"/>
                </a:lnTo>
                <a:lnTo>
                  <a:pt x="140459" y="104404"/>
                </a:lnTo>
                <a:lnTo>
                  <a:pt x="251301" y="13789"/>
                </a:lnTo>
                <a:lnTo>
                  <a:pt x="376950" y="0"/>
                </a:lnTo>
                <a:lnTo>
                  <a:pt x="130732" y="201286"/>
                </a:lnTo>
                <a:close/>
              </a:path>
            </a:pathLst>
          </a:custGeom>
          <a:noFill/>
          <a:ln cap="flat" cmpd="sng" w="4750">
            <a:solidFill>
              <a:srgbClr val="F796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sp>
        <p:nvSpPr>
          <p:cNvPr id="82" name="Google Shape;82;p17"/>
          <p:cNvSpPr txBox="1"/>
          <p:nvPr>
            <p:ph type="title"/>
          </p:nvPr>
        </p:nvSpPr>
        <p:spPr>
          <a:xfrm>
            <a:off x="272182" y="188875"/>
            <a:ext cx="7275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85" name="Google Shape;85;p17"/>
          <p:cNvSpPr txBox="1"/>
          <p:nvPr>
            <p:ph idx="12" type="sldNum"/>
          </p:nvPr>
        </p:nvSpPr>
        <p:spPr>
          <a:xfrm>
            <a:off x="4488739" y="4918226"/>
            <a:ext cx="167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272182" y="188875"/>
            <a:ext cx="7275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" type="body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2" type="body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90" name="Google Shape;90;p18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91" name="Google Shape;91;p18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92" name="Google Shape;92;p18"/>
          <p:cNvSpPr txBox="1"/>
          <p:nvPr>
            <p:ph idx="12" type="sldNum"/>
          </p:nvPr>
        </p:nvSpPr>
        <p:spPr>
          <a:xfrm>
            <a:off x="4488739" y="4918226"/>
            <a:ext cx="167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9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95" name="Google Shape;95;p19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96" name="Google Shape;96;p19"/>
          <p:cNvSpPr txBox="1"/>
          <p:nvPr>
            <p:ph idx="12" type="sldNum"/>
          </p:nvPr>
        </p:nvSpPr>
        <p:spPr>
          <a:xfrm>
            <a:off x="4488739" y="4918226"/>
            <a:ext cx="167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3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07" name="Google Shape;107;p23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08" name="Google Shape;108;p23"/>
          <p:cNvSpPr txBox="1"/>
          <p:nvPr>
            <p:ph idx="12" type="sldNum"/>
          </p:nvPr>
        </p:nvSpPr>
        <p:spPr>
          <a:xfrm>
            <a:off x="4488739" y="4918226"/>
            <a:ext cx="167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4"/>
          <p:cNvSpPr txBox="1"/>
          <p:nvPr>
            <p:ph type="title"/>
          </p:nvPr>
        </p:nvSpPr>
        <p:spPr>
          <a:xfrm>
            <a:off x="275478" y="268355"/>
            <a:ext cx="80682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11" name="Google Shape;111;p24"/>
          <p:cNvSpPr txBox="1"/>
          <p:nvPr>
            <p:ph idx="1" type="body"/>
          </p:nvPr>
        </p:nvSpPr>
        <p:spPr>
          <a:xfrm>
            <a:off x="989075" y="1309043"/>
            <a:ext cx="4401600" cy="16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12" name="Google Shape;112;p24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13" name="Google Shape;113;p24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14" name="Google Shape;114;p24"/>
          <p:cNvSpPr txBox="1"/>
          <p:nvPr>
            <p:ph idx="12" type="sldNum"/>
          </p:nvPr>
        </p:nvSpPr>
        <p:spPr>
          <a:xfrm>
            <a:off x="4488739" y="4918226"/>
            <a:ext cx="167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5"/>
          <p:cNvSpPr txBox="1"/>
          <p:nvPr>
            <p:ph type="title"/>
          </p:nvPr>
        </p:nvSpPr>
        <p:spPr>
          <a:xfrm>
            <a:off x="275478" y="268355"/>
            <a:ext cx="80682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17" name="Google Shape;117;p25"/>
          <p:cNvSpPr txBox="1"/>
          <p:nvPr>
            <p:ph idx="1" type="body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18" name="Google Shape;118;p25"/>
          <p:cNvSpPr txBox="1"/>
          <p:nvPr>
            <p:ph idx="2" type="body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indent="-228600" lvl="1" marL="9144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indent="-228600" lvl="2" marL="13716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indent="-228600" lvl="4" marL="22860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indent="-228600" lvl="5" marL="27432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indent="-228600" lvl="6" marL="32004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indent="-228600" lvl="7" marL="36576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indent="-228600" lvl="8" marL="4114800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19" name="Google Shape;119;p25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20" name="Google Shape;120;p25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21" name="Google Shape;121;p25"/>
          <p:cNvSpPr txBox="1"/>
          <p:nvPr>
            <p:ph idx="12" type="sldNum"/>
          </p:nvPr>
        </p:nvSpPr>
        <p:spPr>
          <a:xfrm>
            <a:off x="4488739" y="4918226"/>
            <a:ext cx="167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6"/>
          <p:cNvSpPr txBox="1"/>
          <p:nvPr>
            <p:ph type="ctrTitle"/>
          </p:nvPr>
        </p:nvSpPr>
        <p:spPr>
          <a:xfrm>
            <a:off x="685800" y="1594485"/>
            <a:ext cx="7772400" cy="10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24" name="Google Shape;124;p26"/>
          <p:cNvSpPr txBox="1"/>
          <p:nvPr>
            <p:ph idx="1" type="subTitle"/>
          </p:nvPr>
        </p:nvSpPr>
        <p:spPr>
          <a:xfrm>
            <a:off x="1371600" y="2880360"/>
            <a:ext cx="64008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25" name="Google Shape;125;p26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26" name="Google Shape;126;p26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27" name="Google Shape;127;p26"/>
          <p:cNvSpPr txBox="1"/>
          <p:nvPr>
            <p:ph idx="12" type="sldNum"/>
          </p:nvPr>
        </p:nvSpPr>
        <p:spPr>
          <a:xfrm>
            <a:off x="4488739" y="4918226"/>
            <a:ext cx="167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 txBox="1"/>
          <p:nvPr>
            <p:ph type="title"/>
          </p:nvPr>
        </p:nvSpPr>
        <p:spPr>
          <a:xfrm>
            <a:off x="275478" y="268355"/>
            <a:ext cx="80682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2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30" name="Google Shape;130;p27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31" name="Google Shape;131;p27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32" name="Google Shape;132;p27"/>
          <p:cNvSpPr txBox="1"/>
          <p:nvPr>
            <p:ph idx="12" type="sldNum"/>
          </p:nvPr>
        </p:nvSpPr>
        <p:spPr>
          <a:xfrm>
            <a:off x="4488739" y="4918226"/>
            <a:ext cx="167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theme" Target="../theme/theme5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4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272182" y="188875"/>
            <a:ext cx="7275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600"/>
              <a:buFont typeface="Nunito"/>
              <a:buNone/>
              <a:defRPr i="0" sz="2600" u="none" cap="none" strike="noStrik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983299" y="1088901"/>
            <a:ext cx="5107800" cy="33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"/>
              <a:buNone/>
              <a:defRPr sz="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  <p:sp>
        <p:nvSpPr>
          <p:cNvPr id="60" name="Google Shape;60;p14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4488739" y="4918226"/>
            <a:ext cx="167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6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/>
          <p:nvPr>
            <p:ph type="title"/>
          </p:nvPr>
        </p:nvSpPr>
        <p:spPr>
          <a:xfrm>
            <a:off x="275478" y="268355"/>
            <a:ext cx="80682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2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  <p:sp>
        <p:nvSpPr>
          <p:cNvPr id="101" name="Google Shape;101;p22"/>
          <p:cNvSpPr txBox="1"/>
          <p:nvPr>
            <p:ph idx="1" type="body"/>
          </p:nvPr>
        </p:nvSpPr>
        <p:spPr>
          <a:xfrm>
            <a:off x="989075" y="1309043"/>
            <a:ext cx="4401600" cy="16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algn="l">
              <a:spcBef>
                <a:spcPts val="0"/>
              </a:spcBef>
              <a:spcAft>
                <a:spcPts val="0"/>
              </a:spcAft>
              <a:buSzPts val="600"/>
              <a:buNone/>
              <a:defRPr b="0" i="0" sz="8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2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"/>
              <a:buNone/>
              <a:defRPr sz="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  <p:sp>
        <p:nvSpPr>
          <p:cNvPr id="103" name="Google Shape;103;p22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"/>
              <a:buNone/>
              <a:defRPr sz="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SzPts val="600"/>
              <a:buNone/>
              <a:defRPr sz="800"/>
            </a:lvl9pPr>
          </a:lstStyle>
          <a:p/>
        </p:txBody>
      </p:sp>
      <p:sp>
        <p:nvSpPr>
          <p:cNvPr id="104" name="Google Shape;104;p22"/>
          <p:cNvSpPr txBox="1"/>
          <p:nvPr>
            <p:ph idx="12" type="sldNum"/>
          </p:nvPr>
        </p:nvSpPr>
        <p:spPr>
          <a:xfrm>
            <a:off x="4488739" y="4918226"/>
            <a:ext cx="1677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50800">
              <a:lnSpc>
                <a:spcPct val="100000"/>
              </a:lnSpc>
              <a:spcBef>
                <a:spcPts val="0"/>
              </a:spcBef>
              <a:buNone/>
              <a:defRPr b="0" i="0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5080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6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32.png"/><Relationship Id="rId5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24.png"/><Relationship Id="rId6" Type="http://schemas.openxmlformats.org/officeDocument/2006/relationships/image" Target="../media/image2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5" Type="http://schemas.openxmlformats.org/officeDocument/2006/relationships/image" Target="../media/image24.png"/><Relationship Id="rId6" Type="http://schemas.openxmlformats.org/officeDocument/2006/relationships/image" Target="../media/image23.png"/><Relationship Id="rId7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Relationship Id="rId4" Type="http://schemas.openxmlformats.org/officeDocument/2006/relationships/image" Target="../media/image34.png"/><Relationship Id="rId5" Type="http://schemas.openxmlformats.org/officeDocument/2006/relationships/image" Target="../media/image29.png"/><Relationship Id="rId6" Type="http://schemas.openxmlformats.org/officeDocument/2006/relationships/image" Target="../media/image5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4.png"/><Relationship Id="rId4" Type="http://schemas.openxmlformats.org/officeDocument/2006/relationships/image" Target="../media/image40.png"/><Relationship Id="rId5" Type="http://schemas.openxmlformats.org/officeDocument/2006/relationships/image" Target="../media/image5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Relationship Id="rId4" Type="http://schemas.openxmlformats.org/officeDocument/2006/relationships/image" Target="../media/image35.png"/><Relationship Id="rId5" Type="http://schemas.openxmlformats.org/officeDocument/2006/relationships/image" Target="../media/image36.gif"/><Relationship Id="rId6" Type="http://schemas.openxmlformats.org/officeDocument/2006/relationships/image" Target="../media/image41.png"/><Relationship Id="rId7" Type="http://schemas.openxmlformats.org/officeDocument/2006/relationships/image" Target="../media/image57.png"/><Relationship Id="rId8" Type="http://schemas.openxmlformats.org/officeDocument/2006/relationships/image" Target="../media/image5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Relationship Id="rId4" Type="http://schemas.openxmlformats.org/officeDocument/2006/relationships/image" Target="../media/image47.png"/><Relationship Id="rId5" Type="http://schemas.openxmlformats.org/officeDocument/2006/relationships/image" Target="../media/image55.png"/><Relationship Id="rId6" Type="http://schemas.openxmlformats.org/officeDocument/2006/relationships/image" Target="../media/image4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Relationship Id="rId4" Type="http://schemas.openxmlformats.org/officeDocument/2006/relationships/image" Target="../media/image4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3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Relationship Id="rId4" Type="http://schemas.openxmlformats.org/officeDocument/2006/relationships/image" Target="../media/image7.png"/><Relationship Id="rId5" Type="http://schemas.openxmlformats.org/officeDocument/2006/relationships/image" Target="../media/image33.png"/><Relationship Id="rId6" Type="http://schemas.openxmlformats.org/officeDocument/2006/relationships/image" Target="../media/image13.png"/><Relationship Id="rId7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9.png"/><Relationship Id="rId10" Type="http://schemas.openxmlformats.org/officeDocument/2006/relationships/image" Target="../media/image16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9.png"/><Relationship Id="rId4" Type="http://schemas.openxmlformats.org/officeDocument/2006/relationships/image" Target="../media/image28.png"/><Relationship Id="rId9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7" Type="http://schemas.openxmlformats.org/officeDocument/2006/relationships/image" Target="../media/image6.png"/><Relationship Id="rId8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8"/>
          <p:cNvSpPr txBox="1"/>
          <p:nvPr/>
        </p:nvSpPr>
        <p:spPr>
          <a:xfrm>
            <a:off x="3822276" y="2779500"/>
            <a:ext cx="14949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77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Nunito"/>
                <a:ea typeface="Nunito"/>
                <a:cs typeface="Nunito"/>
                <a:sym typeface="Nunito"/>
              </a:rPr>
              <a:t>CS 224R</a:t>
            </a:r>
            <a:endParaRPr sz="2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descr="$PPTXTitle" id="138" name="Google Shape;138;p28"/>
          <p:cNvSpPr txBox="1"/>
          <p:nvPr/>
        </p:nvSpPr>
        <p:spPr>
          <a:xfrm>
            <a:off x="2312526" y="2133150"/>
            <a:ext cx="4514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5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Nunito"/>
                <a:ea typeface="Nunito"/>
                <a:cs typeface="Nunito"/>
                <a:sym typeface="Nunito"/>
              </a:rPr>
              <a:t>Exam Review Session</a:t>
            </a:r>
            <a:endParaRPr sz="28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9" name="Google Shape;139;p28"/>
          <p:cNvSpPr txBox="1"/>
          <p:nvPr/>
        </p:nvSpPr>
        <p:spPr>
          <a:xfrm>
            <a:off x="4532067" y="4915827"/>
            <a:ext cx="75300" cy="1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Arial"/>
                <a:ea typeface="Arial"/>
                <a:cs typeface="Arial"/>
                <a:sym typeface="Arial"/>
              </a:rPr>
              <a:t>1</a:t>
            </a:r>
            <a:endParaRPr sz="9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37"/>
          <p:cNvGrpSpPr/>
          <p:nvPr/>
        </p:nvGrpSpPr>
        <p:grpSpPr>
          <a:xfrm>
            <a:off x="391001" y="1116498"/>
            <a:ext cx="4457123" cy="719973"/>
            <a:chOff x="859720" y="2233210"/>
            <a:chExt cx="9800182" cy="1583054"/>
          </a:xfrm>
        </p:grpSpPr>
        <p:sp>
          <p:nvSpPr>
            <p:cNvPr id="278" name="Google Shape;278;p37"/>
            <p:cNvSpPr/>
            <p:nvPr/>
          </p:nvSpPr>
          <p:spPr>
            <a:xfrm>
              <a:off x="2491457" y="2233210"/>
              <a:ext cx="5359400" cy="1583054"/>
            </a:xfrm>
            <a:custGeom>
              <a:rect b="b" l="l" r="r" t="t"/>
              <a:pathLst>
                <a:path extrusionOk="0" h="1583054" w="5359400">
                  <a:moveTo>
                    <a:pt x="4900585" y="0"/>
                  </a:moveTo>
                  <a:lnTo>
                    <a:pt x="458754" y="0"/>
                  </a:lnTo>
                  <a:lnTo>
                    <a:pt x="395314" y="844"/>
                  </a:lnTo>
                  <a:lnTo>
                    <a:pt x="340544" y="3137"/>
                  </a:lnTo>
                  <a:lnTo>
                    <a:pt x="293578" y="7601"/>
                  </a:lnTo>
                  <a:lnTo>
                    <a:pt x="253548" y="14962"/>
                  </a:lnTo>
                  <a:lnTo>
                    <a:pt x="176270" y="45410"/>
                  </a:lnTo>
                  <a:lnTo>
                    <a:pt x="136664" y="70705"/>
                  </a:lnTo>
                  <a:lnTo>
                    <a:pt x="101300" y="101300"/>
                  </a:lnTo>
                  <a:lnTo>
                    <a:pt x="70705" y="136664"/>
                  </a:lnTo>
                  <a:lnTo>
                    <a:pt x="45410" y="176270"/>
                  </a:lnTo>
                  <a:lnTo>
                    <a:pt x="25942" y="219588"/>
                  </a:lnTo>
                  <a:lnTo>
                    <a:pt x="7601" y="293578"/>
                  </a:lnTo>
                  <a:lnTo>
                    <a:pt x="3137" y="340544"/>
                  </a:lnTo>
                  <a:lnTo>
                    <a:pt x="844" y="395314"/>
                  </a:lnTo>
                  <a:lnTo>
                    <a:pt x="0" y="458754"/>
                  </a:lnTo>
                  <a:lnTo>
                    <a:pt x="0" y="1124074"/>
                  </a:lnTo>
                  <a:lnTo>
                    <a:pt x="844" y="1187514"/>
                  </a:lnTo>
                  <a:lnTo>
                    <a:pt x="3137" y="1242284"/>
                  </a:lnTo>
                  <a:lnTo>
                    <a:pt x="7601" y="1289250"/>
                  </a:lnTo>
                  <a:lnTo>
                    <a:pt x="14962" y="1329280"/>
                  </a:lnTo>
                  <a:lnTo>
                    <a:pt x="45410" y="1406559"/>
                  </a:lnTo>
                  <a:lnTo>
                    <a:pt x="70705" y="1446164"/>
                  </a:lnTo>
                  <a:lnTo>
                    <a:pt x="101300" y="1481529"/>
                  </a:lnTo>
                  <a:lnTo>
                    <a:pt x="136664" y="1512123"/>
                  </a:lnTo>
                  <a:lnTo>
                    <a:pt x="176270" y="1537419"/>
                  </a:lnTo>
                  <a:lnTo>
                    <a:pt x="219588" y="1556887"/>
                  </a:lnTo>
                  <a:lnTo>
                    <a:pt x="293578" y="1575228"/>
                  </a:lnTo>
                  <a:lnTo>
                    <a:pt x="340544" y="1579692"/>
                  </a:lnTo>
                  <a:lnTo>
                    <a:pt x="395314" y="1581985"/>
                  </a:lnTo>
                  <a:lnTo>
                    <a:pt x="458754" y="1582829"/>
                  </a:lnTo>
                  <a:lnTo>
                    <a:pt x="4900585" y="1582829"/>
                  </a:lnTo>
                  <a:lnTo>
                    <a:pt x="4964026" y="1581985"/>
                  </a:lnTo>
                  <a:lnTo>
                    <a:pt x="5018795" y="1579692"/>
                  </a:lnTo>
                  <a:lnTo>
                    <a:pt x="5065761" y="1575228"/>
                  </a:lnTo>
                  <a:lnTo>
                    <a:pt x="5105791" y="1567867"/>
                  </a:lnTo>
                  <a:lnTo>
                    <a:pt x="5183070" y="1537419"/>
                  </a:lnTo>
                  <a:lnTo>
                    <a:pt x="5222675" y="1512123"/>
                  </a:lnTo>
                  <a:lnTo>
                    <a:pt x="5258040" y="1481529"/>
                  </a:lnTo>
                  <a:lnTo>
                    <a:pt x="5288634" y="1446164"/>
                  </a:lnTo>
                  <a:lnTo>
                    <a:pt x="5313930" y="1406559"/>
                  </a:lnTo>
                  <a:lnTo>
                    <a:pt x="5333398" y="1363240"/>
                  </a:lnTo>
                  <a:lnTo>
                    <a:pt x="5351739" y="1289250"/>
                  </a:lnTo>
                  <a:lnTo>
                    <a:pt x="5356203" y="1242284"/>
                  </a:lnTo>
                  <a:lnTo>
                    <a:pt x="5358496" y="1187514"/>
                  </a:lnTo>
                  <a:lnTo>
                    <a:pt x="5359341" y="1124074"/>
                  </a:lnTo>
                  <a:lnTo>
                    <a:pt x="5359341" y="458754"/>
                  </a:lnTo>
                  <a:lnTo>
                    <a:pt x="5358496" y="395314"/>
                  </a:lnTo>
                  <a:lnTo>
                    <a:pt x="5356203" y="340544"/>
                  </a:lnTo>
                  <a:lnTo>
                    <a:pt x="5351739" y="293578"/>
                  </a:lnTo>
                  <a:lnTo>
                    <a:pt x="5344378" y="253548"/>
                  </a:lnTo>
                  <a:lnTo>
                    <a:pt x="5313930" y="176270"/>
                  </a:lnTo>
                  <a:lnTo>
                    <a:pt x="5288634" y="136664"/>
                  </a:lnTo>
                  <a:lnTo>
                    <a:pt x="5258040" y="101300"/>
                  </a:lnTo>
                  <a:lnTo>
                    <a:pt x="5222675" y="70705"/>
                  </a:lnTo>
                  <a:lnTo>
                    <a:pt x="5183070" y="45410"/>
                  </a:lnTo>
                  <a:lnTo>
                    <a:pt x="5139752" y="25942"/>
                  </a:lnTo>
                  <a:lnTo>
                    <a:pt x="5065761" y="7601"/>
                  </a:lnTo>
                  <a:lnTo>
                    <a:pt x="5018795" y="3137"/>
                  </a:lnTo>
                  <a:lnTo>
                    <a:pt x="4964026" y="844"/>
                  </a:lnTo>
                  <a:lnTo>
                    <a:pt x="4900585" y="0"/>
                  </a:lnTo>
                  <a:close/>
                </a:path>
              </a:pathLst>
            </a:custGeom>
            <a:solidFill>
              <a:srgbClr val="00A89D">
                <a:alpha val="22350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t/>
              </a:r>
              <a:endParaRPr b="0" i="0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79" name="Google Shape;279;p3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59720" y="2460716"/>
              <a:ext cx="9800182" cy="11278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0" name="Google Shape;280;p37"/>
          <p:cNvSpPr txBox="1"/>
          <p:nvPr/>
        </p:nvSpPr>
        <p:spPr>
          <a:xfrm>
            <a:off x="4532067" y="4914455"/>
            <a:ext cx="75300" cy="1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$PPTXTitle" id="281" name="Google Shape;281;p37"/>
          <p:cNvSpPr txBox="1"/>
          <p:nvPr>
            <p:ph type="title"/>
          </p:nvPr>
        </p:nvSpPr>
        <p:spPr>
          <a:xfrm>
            <a:off x="272182" y="188875"/>
            <a:ext cx="7275300" cy="4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81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 sz="2300">
                <a:latin typeface="Nunito"/>
                <a:ea typeface="Nunito"/>
                <a:cs typeface="Nunito"/>
                <a:sym typeface="Nunito"/>
              </a:rPr>
              <a:t>Policy Gradients</a:t>
            </a:r>
            <a:endParaRPr sz="2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2" name="Google Shape;282;p37"/>
          <p:cNvSpPr txBox="1"/>
          <p:nvPr/>
        </p:nvSpPr>
        <p:spPr>
          <a:xfrm>
            <a:off x="869321" y="2395934"/>
            <a:ext cx="40380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Imitation gradient, but weighted by reward</a:t>
            </a:r>
            <a:endParaRPr i="0" sz="16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3" name="Google Shape;283;p37"/>
          <p:cNvSpPr txBox="1"/>
          <p:nvPr/>
        </p:nvSpPr>
        <p:spPr>
          <a:xfrm>
            <a:off x="272175" y="2887275"/>
            <a:ext cx="3752100" cy="14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25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Intuition:</a:t>
            </a:r>
            <a:endParaRPr i="0" sz="15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00"/>
              <a:buFont typeface="Nunito"/>
              <a:buChar char="●"/>
            </a:pPr>
            <a:r>
              <a:rPr i="0" lang="en" sz="1500" u="none" cap="none" strike="noStrike">
                <a:solidFill>
                  <a:srgbClr val="1DB100"/>
                </a:solidFill>
                <a:latin typeface="Nunito"/>
                <a:ea typeface="Nunito"/>
                <a:cs typeface="Nunito"/>
                <a:sym typeface="Nunito"/>
              </a:rPr>
              <a:t>Increase likelihood </a:t>
            </a:r>
            <a:r>
              <a:rPr i="0" lang="en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of actions you took in high reward trajectories.</a:t>
            </a:r>
            <a:endParaRPr i="0" sz="15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Nunito"/>
              <a:buChar char="●"/>
            </a:pPr>
            <a:r>
              <a:rPr i="0" lang="en" sz="1500" u="none" cap="none" strike="noStrike">
                <a:solidFill>
                  <a:srgbClr val="EE220C"/>
                </a:solidFill>
                <a:latin typeface="Nunito"/>
                <a:ea typeface="Nunito"/>
                <a:cs typeface="Nunito"/>
                <a:sym typeface="Nunito"/>
              </a:rPr>
              <a:t>Decrease likelihood </a:t>
            </a:r>
            <a:r>
              <a:rPr i="0" lang="en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of actions you took in negative reward trajectories</a:t>
            </a:r>
            <a:endParaRPr i="0" sz="1500" u="none" cap="none" strike="noStrik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84" name="Google Shape;284;p37" title="Screenshot 2026-05-03 at 12.26.03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7675" y="928786"/>
            <a:ext cx="3371493" cy="1578813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7"/>
          <p:cNvSpPr txBox="1"/>
          <p:nvPr/>
        </p:nvSpPr>
        <p:spPr>
          <a:xfrm>
            <a:off x="1084625" y="1795200"/>
            <a:ext cx="251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A89D"/>
                </a:solidFill>
                <a:latin typeface="Nunito"/>
                <a:ea typeface="Nunito"/>
                <a:cs typeface="Nunito"/>
                <a:sym typeface="Nunito"/>
              </a:rPr>
              <a:t>(how should we change the likelihood of those actions)</a:t>
            </a:r>
            <a:endParaRPr sz="1200">
              <a:solidFill>
                <a:srgbClr val="00A89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86" name="Google Shape;286;p37"/>
          <p:cNvSpPr txBox="1"/>
          <p:nvPr/>
        </p:nvSpPr>
        <p:spPr>
          <a:xfrm>
            <a:off x="3180250" y="1795188"/>
            <a:ext cx="2139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A89D"/>
                </a:solidFill>
                <a:latin typeface="Nunito"/>
                <a:ea typeface="Nunito"/>
                <a:cs typeface="Nunito"/>
                <a:sym typeface="Nunito"/>
              </a:rPr>
              <a:t>(how good was the outcome)</a:t>
            </a:r>
            <a:endParaRPr sz="1200">
              <a:solidFill>
                <a:srgbClr val="00A89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87" name="Google Shape;287;p37" title="Screenshot 2026-05-03 at 1.27.03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7325" y="2763900"/>
            <a:ext cx="2094526" cy="1963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8" name="Google Shape;288;p37"/>
          <p:cNvCxnSpPr/>
          <p:nvPr/>
        </p:nvCxnSpPr>
        <p:spPr>
          <a:xfrm flipH="1" rot="10800000">
            <a:off x="6717442" y="3277775"/>
            <a:ext cx="1026600" cy="89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89" name="Google Shape;289;p37"/>
          <p:cNvSpPr txBox="1"/>
          <p:nvPr/>
        </p:nvSpPr>
        <p:spPr>
          <a:xfrm>
            <a:off x="7596742" y="2648525"/>
            <a:ext cx="1373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B297B"/>
                </a:solidFill>
                <a:latin typeface="Nunito"/>
                <a:ea typeface="Nunito"/>
                <a:cs typeface="Nunito"/>
                <a:sym typeface="Nunito"/>
              </a:rPr>
              <a:t>Improve policy by applying gradient</a:t>
            </a:r>
            <a:endParaRPr>
              <a:solidFill>
                <a:srgbClr val="CB297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8"/>
          <p:cNvSpPr/>
          <p:nvPr/>
        </p:nvSpPr>
        <p:spPr>
          <a:xfrm>
            <a:off x="4695875" y="2571750"/>
            <a:ext cx="3979355" cy="2220233"/>
          </a:xfrm>
          <a:custGeom>
            <a:rect b="b" l="l" r="r" t="t"/>
            <a:pathLst>
              <a:path extrusionOk="0" h="1583054" w="5359400">
                <a:moveTo>
                  <a:pt x="4900585" y="0"/>
                </a:moveTo>
                <a:lnTo>
                  <a:pt x="458754" y="0"/>
                </a:lnTo>
                <a:lnTo>
                  <a:pt x="395314" y="844"/>
                </a:lnTo>
                <a:lnTo>
                  <a:pt x="340544" y="3137"/>
                </a:lnTo>
                <a:lnTo>
                  <a:pt x="293578" y="7601"/>
                </a:lnTo>
                <a:lnTo>
                  <a:pt x="253548" y="14962"/>
                </a:lnTo>
                <a:lnTo>
                  <a:pt x="176270" y="45410"/>
                </a:lnTo>
                <a:lnTo>
                  <a:pt x="136664" y="70705"/>
                </a:lnTo>
                <a:lnTo>
                  <a:pt x="101300" y="101300"/>
                </a:lnTo>
                <a:lnTo>
                  <a:pt x="70705" y="136664"/>
                </a:lnTo>
                <a:lnTo>
                  <a:pt x="45410" y="176270"/>
                </a:lnTo>
                <a:lnTo>
                  <a:pt x="25942" y="219588"/>
                </a:lnTo>
                <a:lnTo>
                  <a:pt x="7601" y="293578"/>
                </a:lnTo>
                <a:lnTo>
                  <a:pt x="3137" y="340544"/>
                </a:lnTo>
                <a:lnTo>
                  <a:pt x="844" y="395314"/>
                </a:lnTo>
                <a:lnTo>
                  <a:pt x="0" y="458754"/>
                </a:lnTo>
                <a:lnTo>
                  <a:pt x="0" y="1124074"/>
                </a:lnTo>
                <a:lnTo>
                  <a:pt x="844" y="1187514"/>
                </a:lnTo>
                <a:lnTo>
                  <a:pt x="3137" y="1242284"/>
                </a:lnTo>
                <a:lnTo>
                  <a:pt x="7601" y="1289250"/>
                </a:lnTo>
                <a:lnTo>
                  <a:pt x="14962" y="1329280"/>
                </a:lnTo>
                <a:lnTo>
                  <a:pt x="45410" y="1406559"/>
                </a:lnTo>
                <a:lnTo>
                  <a:pt x="70705" y="1446164"/>
                </a:lnTo>
                <a:lnTo>
                  <a:pt x="101300" y="1481529"/>
                </a:lnTo>
                <a:lnTo>
                  <a:pt x="136664" y="1512123"/>
                </a:lnTo>
                <a:lnTo>
                  <a:pt x="176270" y="1537419"/>
                </a:lnTo>
                <a:lnTo>
                  <a:pt x="219588" y="1556887"/>
                </a:lnTo>
                <a:lnTo>
                  <a:pt x="293578" y="1575228"/>
                </a:lnTo>
                <a:lnTo>
                  <a:pt x="340544" y="1579692"/>
                </a:lnTo>
                <a:lnTo>
                  <a:pt x="395314" y="1581985"/>
                </a:lnTo>
                <a:lnTo>
                  <a:pt x="458754" y="1582829"/>
                </a:lnTo>
                <a:lnTo>
                  <a:pt x="4900585" y="1582829"/>
                </a:lnTo>
                <a:lnTo>
                  <a:pt x="4964026" y="1581985"/>
                </a:lnTo>
                <a:lnTo>
                  <a:pt x="5018795" y="1579692"/>
                </a:lnTo>
                <a:lnTo>
                  <a:pt x="5065761" y="1575228"/>
                </a:lnTo>
                <a:lnTo>
                  <a:pt x="5105791" y="1567867"/>
                </a:lnTo>
                <a:lnTo>
                  <a:pt x="5183070" y="1537419"/>
                </a:lnTo>
                <a:lnTo>
                  <a:pt x="5222675" y="1512123"/>
                </a:lnTo>
                <a:lnTo>
                  <a:pt x="5258040" y="1481529"/>
                </a:lnTo>
                <a:lnTo>
                  <a:pt x="5288634" y="1446164"/>
                </a:lnTo>
                <a:lnTo>
                  <a:pt x="5313930" y="1406559"/>
                </a:lnTo>
                <a:lnTo>
                  <a:pt x="5333398" y="1363240"/>
                </a:lnTo>
                <a:lnTo>
                  <a:pt x="5351739" y="1289250"/>
                </a:lnTo>
                <a:lnTo>
                  <a:pt x="5356203" y="1242284"/>
                </a:lnTo>
                <a:lnTo>
                  <a:pt x="5358496" y="1187514"/>
                </a:lnTo>
                <a:lnTo>
                  <a:pt x="5359341" y="1124074"/>
                </a:lnTo>
                <a:lnTo>
                  <a:pt x="5359341" y="458754"/>
                </a:lnTo>
                <a:lnTo>
                  <a:pt x="5358496" y="395314"/>
                </a:lnTo>
                <a:lnTo>
                  <a:pt x="5356203" y="340544"/>
                </a:lnTo>
                <a:lnTo>
                  <a:pt x="5351739" y="293578"/>
                </a:lnTo>
                <a:lnTo>
                  <a:pt x="5344378" y="253548"/>
                </a:lnTo>
                <a:lnTo>
                  <a:pt x="5313930" y="176270"/>
                </a:lnTo>
                <a:lnTo>
                  <a:pt x="5288634" y="136664"/>
                </a:lnTo>
                <a:lnTo>
                  <a:pt x="5258040" y="101300"/>
                </a:lnTo>
                <a:lnTo>
                  <a:pt x="5222675" y="70705"/>
                </a:lnTo>
                <a:lnTo>
                  <a:pt x="5183070" y="45410"/>
                </a:lnTo>
                <a:lnTo>
                  <a:pt x="5139752" y="25942"/>
                </a:lnTo>
                <a:lnTo>
                  <a:pt x="5065761" y="7601"/>
                </a:lnTo>
                <a:lnTo>
                  <a:pt x="5018795" y="3137"/>
                </a:lnTo>
                <a:lnTo>
                  <a:pt x="4964026" y="844"/>
                </a:lnTo>
                <a:lnTo>
                  <a:pt x="4900585" y="0"/>
                </a:lnTo>
                <a:close/>
              </a:path>
            </a:pathLst>
          </a:custGeom>
          <a:solidFill>
            <a:srgbClr val="00A89D">
              <a:alpha val="2235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38"/>
          <p:cNvSpPr/>
          <p:nvPr/>
        </p:nvSpPr>
        <p:spPr>
          <a:xfrm>
            <a:off x="309050" y="2571750"/>
            <a:ext cx="3979355" cy="2220233"/>
          </a:xfrm>
          <a:custGeom>
            <a:rect b="b" l="l" r="r" t="t"/>
            <a:pathLst>
              <a:path extrusionOk="0" h="1583054" w="5359400">
                <a:moveTo>
                  <a:pt x="4900585" y="0"/>
                </a:moveTo>
                <a:lnTo>
                  <a:pt x="458754" y="0"/>
                </a:lnTo>
                <a:lnTo>
                  <a:pt x="395314" y="844"/>
                </a:lnTo>
                <a:lnTo>
                  <a:pt x="340544" y="3137"/>
                </a:lnTo>
                <a:lnTo>
                  <a:pt x="293578" y="7601"/>
                </a:lnTo>
                <a:lnTo>
                  <a:pt x="253548" y="14962"/>
                </a:lnTo>
                <a:lnTo>
                  <a:pt x="176270" y="45410"/>
                </a:lnTo>
                <a:lnTo>
                  <a:pt x="136664" y="70705"/>
                </a:lnTo>
                <a:lnTo>
                  <a:pt x="101300" y="101300"/>
                </a:lnTo>
                <a:lnTo>
                  <a:pt x="70705" y="136664"/>
                </a:lnTo>
                <a:lnTo>
                  <a:pt x="45410" y="176270"/>
                </a:lnTo>
                <a:lnTo>
                  <a:pt x="25942" y="219588"/>
                </a:lnTo>
                <a:lnTo>
                  <a:pt x="7601" y="293578"/>
                </a:lnTo>
                <a:lnTo>
                  <a:pt x="3137" y="340544"/>
                </a:lnTo>
                <a:lnTo>
                  <a:pt x="844" y="395314"/>
                </a:lnTo>
                <a:lnTo>
                  <a:pt x="0" y="458754"/>
                </a:lnTo>
                <a:lnTo>
                  <a:pt x="0" y="1124074"/>
                </a:lnTo>
                <a:lnTo>
                  <a:pt x="844" y="1187514"/>
                </a:lnTo>
                <a:lnTo>
                  <a:pt x="3137" y="1242284"/>
                </a:lnTo>
                <a:lnTo>
                  <a:pt x="7601" y="1289250"/>
                </a:lnTo>
                <a:lnTo>
                  <a:pt x="14962" y="1329280"/>
                </a:lnTo>
                <a:lnTo>
                  <a:pt x="45410" y="1406559"/>
                </a:lnTo>
                <a:lnTo>
                  <a:pt x="70705" y="1446164"/>
                </a:lnTo>
                <a:lnTo>
                  <a:pt x="101300" y="1481529"/>
                </a:lnTo>
                <a:lnTo>
                  <a:pt x="136664" y="1512123"/>
                </a:lnTo>
                <a:lnTo>
                  <a:pt x="176270" y="1537419"/>
                </a:lnTo>
                <a:lnTo>
                  <a:pt x="219588" y="1556887"/>
                </a:lnTo>
                <a:lnTo>
                  <a:pt x="293578" y="1575228"/>
                </a:lnTo>
                <a:lnTo>
                  <a:pt x="340544" y="1579692"/>
                </a:lnTo>
                <a:lnTo>
                  <a:pt x="395314" y="1581985"/>
                </a:lnTo>
                <a:lnTo>
                  <a:pt x="458754" y="1582829"/>
                </a:lnTo>
                <a:lnTo>
                  <a:pt x="4900585" y="1582829"/>
                </a:lnTo>
                <a:lnTo>
                  <a:pt x="4964026" y="1581985"/>
                </a:lnTo>
                <a:lnTo>
                  <a:pt x="5018795" y="1579692"/>
                </a:lnTo>
                <a:lnTo>
                  <a:pt x="5065761" y="1575228"/>
                </a:lnTo>
                <a:lnTo>
                  <a:pt x="5105791" y="1567867"/>
                </a:lnTo>
                <a:lnTo>
                  <a:pt x="5183070" y="1537419"/>
                </a:lnTo>
                <a:lnTo>
                  <a:pt x="5222675" y="1512123"/>
                </a:lnTo>
                <a:lnTo>
                  <a:pt x="5258040" y="1481529"/>
                </a:lnTo>
                <a:lnTo>
                  <a:pt x="5288634" y="1446164"/>
                </a:lnTo>
                <a:lnTo>
                  <a:pt x="5313930" y="1406559"/>
                </a:lnTo>
                <a:lnTo>
                  <a:pt x="5333398" y="1363240"/>
                </a:lnTo>
                <a:lnTo>
                  <a:pt x="5351739" y="1289250"/>
                </a:lnTo>
                <a:lnTo>
                  <a:pt x="5356203" y="1242284"/>
                </a:lnTo>
                <a:lnTo>
                  <a:pt x="5358496" y="1187514"/>
                </a:lnTo>
                <a:lnTo>
                  <a:pt x="5359341" y="1124074"/>
                </a:lnTo>
                <a:lnTo>
                  <a:pt x="5359341" y="458754"/>
                </a:lnTo>
                <a:lnTo>
                  <a:pt x="5358496" y="395314"/>
                </a:lnTo>
                <a:lnTo>
                  <a:pt x="5356203" y="340544"/>
                </a:lnTo>
                <a:lnTo>
                  <a:pt x="5351739" y="293578"/>
                </a:lnTo>
                <a:lnTo>
                  <a:pt x="5344378" y="253548"/>
                </a:lnTo>
                <a:lnTo>
                  <a:pt x="5313930" y="176270"/>
                </a:lnTo>
                <a:lnTo>
                  <a:pt x="5288634" y="136664"/>
                </a:lnTo>
                <a:lnTo>
                  <a:pt x="5258040" y="101300"/>
                </a:lnTo>
                <a:lnTo>
                  <a:pt x="5222675" y="70705"/>
                </a:lnTo>
                <a:lnTo>
                  <a:pt x="5183070" y="45410"/>
                </a:lnTo>
                <a:lnTo>
                  <a:pt x="5139752" y="25942"/>
                </a:lnTo>
                <a:lnTo>
                  <a:pt x="5065761" y="7601"/>
                </a:lnTo>
                <a:lnTo>
                  <a:pt x="5018795" y="3137"/>
                </a:lnTo>
                <a:lnTo>
                  <a:pt x="4964026" y="844"/>
                </a:lnTo>
                <a:lnTo>
                  <a:pt x="4900585" y="0"/>
                </a:lnTo>
                <a:close/>
              </a:path>
            </a:pathLst>
          </a:custGeom>
          <a:solidFill>
            <a:srgbClr val="00A89D">
              <a:alpha val="2235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38"/>
          <p:cNvSpPr txBox="1"/>
          <p:nvPr/>
        </p:nvSpPr>
        <p:spPr>
          <a:xfrm>
            <a:off x="4532067" y="4914455"/>
            <a:ext cx="75300" cy="1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$PPTXTitle" id="297" name="Google Shape;297;p38"/>
          <p:cNvSpPr txBox="1"/>
          <p:nvPr>
            <p:ph type="title"/>
          </p:nvPr>
        </p:nvSpPr>
        <p:spPr>
          <a:xfrm>
            <a:off x="272182" y="188875"/>
            <a:ext cx="7275300" cy="4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81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 sz="2300">
                <a:latin typeface="Nunito"/>
                <a:ea typeface="Nunito"/>
                <a:cs typeface="Nunito"/>
                <a:sym typeface="Nunito"/>
              </a:rPr>
              <a:t>Improving REINFORCE: Causality + Baselines</a:t>
            </a:r>
            <a:endParaRPr sz="2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98" name="Google Shape;298;p38"/>
          <p:cNvSpPr txBox="1"/>
          <p:nvPr/>
        </p:nvSpPr>
        <p:spPr>
          <a:xfrm>
            <a:off x="272175" y="966875"/>
            <a:ext cx="34980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69625" lIns="69625" spcFirstLastPara="1" rIns="69625" wrap="square" tIns="69625">
            <a:spAutoFit/>
          </a:bodyPr>
          <a:lstStyle/>
          <a:p>
            <a:pPr indent="-256297" lvl="0" marL="34817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95"/>
              <a:buFont typeface="Nunito"/>
              <a:buAutoNum type="arabicPeriod"/>
            </a:pPr>
            <a:r>
              <a:rPr b="1" lang="en" sz="1295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Causality</a:t>
            </a:r>
            <a:r>
              <a:rPr b="1" lang="en" sz="129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lang="en" sz="129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Policy behavior at time </a:t>
            </a:r>
            <a:r>
              <a:rPr i="1" lang="en" sz="129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29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does not affect rewards at </a:t>
            </a:r>
            <a:endParaRPr i="1" sz="129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99" name="Google Shape;299;p38" title="Screenshot 2026-05-03 at 12.44.46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3051" y="1030058"/>
            <a:ext cx="103112" cy="255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8" title="Screenshot 2026-05-03 at 12.45.17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2973" y="1190294"/>
            <a:ext cx="484602" cy="255058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8"/>
          <p:cNvSpPr txBox="1"/>
          <p:nvPr/>
        </p:nvSpPr>
        <p:spPr>
          <a:xfrm>
            <a:off x="4464475" y="966875"/>
            <a:ext cx="34980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69625" lIns="69625" spcFirstLastPara="1" rIns="69625" wrap="square" tIns="69625">
            <a:spAutoFit/>
          </a:bodyPr>
          <a:lstStyle/>
          <a:p>
            <a:pPr indent="-256297" lvl="0" marL="34817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95"/>
              <a:buFont typeface="Nunito"/>
              <a:buAutoNum type="arabicPeriod"/>
            </a:pPr>
            <a:r>
              <a:rPr b="1" lang="en" sz="1295">
                <a:solidFill>
                  <a:srgbClr val="CB297B"/>
                </a:solidFill>
                <a:latin typeface="Nunito"/>
                <a:ea typeface="Nunito"/>
                <a:cs typeface="Nunito"/>
                <a:sym typeface="Nunito"/>
              </a:rPr>
              <a:t>Baseline</a:t>
            </a:r>
            <a:r>
              <a:rPr b="1" lang="en" sz="129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lang="en" sz="129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subtract expected reward to get relative performance (advantage) </a:t>
            </a:r>
            <a:endParaRPr i="1" sz="129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2" name="Google Shape;302;p38"/>
          <p:cNvSpPr txBox="1"/>
          <p:nvPr/>
        </p:nvSpPr>
        <p:spPr>
          <a:xfrm>
            <a:off x="4814300" y="2686707"/>
            <a:ext cx="3742500" cy="18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"/>
              <a:buChar char="●"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If we subtract </a:t>
            </a:r>
            <a:r>
              <a:rPr i="1"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average reward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we get </a:t>
            </a:r>
            <a:r>
              <a:rPr b="1" lang="en" sz="1200">
                <a:solidFill>
                  <a:srgbClr val="CB297B"/>
                </a:solidFill>
                <a:latin typeface="Nunito"/>
                <a:ea typeface="Nunito"/>
                <a:cs typeface="Nunito"/>
                <a:sym typeface="Nunito"/>
              </a:rPr>
              <a:t>negative gradients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for below-average behavior.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Turns reward into a comparison signal (good vs typical)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Stabilizes updates by removing common offset in rewards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can be state dependent but not action dependent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03" name="Google Shape;303;p38"/>
          <p:cNvSpPr txBox="1"/>
          <p:nvPr/>
        </p:nvSpPr>
        <p:spPr>
          <a:xfrm>
            <a:off x="227700" y="2686707"/>
            <a:ext cx="40593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Only future rewards (t′ ≥ t) should influence the action at time t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Prevents reinforcing actions for outcomes they didn’t cause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Makes credit assignment </a:t>
            </a:r>
            <a:r>
              <a:rPr b="1" lang="en" sz="1200">
                <a:solidFill>
                  <a:srgbClr val="00A89D"/>
                </a:solidFill>
                <a:latin typeface="Nunito"/>
                <a:ea typeface="Nunito"/>
                <a:cs typeface="Nunito"/>
                <a:sym typeface="Nunito"/>
              </a:rPr>
              <a:t>local in time</a:t>
            </a: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(who actually contributed)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</a:pPr>
            <a:r>
              <a:rPr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Same action can receive very different returns depending on future randomness → noisy gradient updates (high variance)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04" name="Google Shape;304;p38" title="Screenshot 2026-05-03 at 12.59.20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0517" y="1746301"/>
            <a:ext cx="4207019" cy="700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5" name="Google Shape;305;p38"/>
          <p:cNvCxnSpPr/>
          <p:nvPr/>
        </p:nvCxnSpPr>
        <p:spPr>
          <a:xfrm>
            <a:off x="8072350" y="1553525"/>
            <a:ext cx="221700" cy="396900"/>
          </a:xfrm>
          <a:prstGeom prst="straightConnector1">
            <a:avLst/>
          </a:prstGeom>
          <a:noFill/>
          <a:ln cap="flat" cmpd="sng" w="9525">
            <a:solidFill>
              <a:srgbClr val="CB297B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306" name="Google Shape;306;p38" title="Screenshot 2026-05-03 at 1.00.02 AM.png"/>
          <p:cNvPicPr preferRelativeResize="0"/>
          <p:nvPr/>
        </p:nvPicPr>
        <p:blipFill rotWithShape="1">
          <a:blip r:embed="rId6">
            <a:alphaModFix/>
          </a:blip>
          <a:srcRect b="12572" l="0" r="0" t="13387"/>
          <a:stretch/>
        </p:blipFill>
        <p:spPr>
          <a:xfrm>
            <a:off x="272175" y="1800377"/>
            <a:ext cx="4218351" cy="6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8"/>
          <p:cNvSpPr txBox="1"/>
          <p:nvPr/>
        </p:nvSpPr>
        <p:spPr>
          <a:xfrm>
            <a:off x="7634075" y="0"/>
            <a:ext cx="1977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rgbClr val="CB297B"/>
                </a:solidFill>
                <a:latin typeface="Nunito"/>
                <a:ea typeface="Nunito"/>
                <a:cs typeface="Nunito"/>
                <a:sym typeface="Nunito"/>
              </a:rPr>
              <a:t>IMPORTANT: </a:t>
            </a:r>
            <a:r>
              <a:rPr lang="en" sz="1000">
                <a:solidFill>
                  <a:srgbClr val="CB297B"/>
                </a:solidFill>
                <a:latin typeface="Nunito"/>
                <a:ea typeface="Nunito"/>
                <a:cs typeface="Nunito"/>
                <a:sym typeface="Nunito"/>
              </a:rPr>
              <a:t>Subtracting a baseline does NOT change the expected gradient — only reduces variance.</a:t>
            </a:r>
            <a:endParaRPr sz="1000">
              <a:solidFill>
                <a:srgbClr val="CB297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08" name="Google Shape;308;p38"/>
          <p:cNvCxnSpPr/>
          <p:nvPr/>
        </p:nvCxnSpPr>
        <p:spPr>
          <a:xfrm flipH="1">
            <a:off x="3664125" y="1360500"/>
            <a:ext cx="114900" cy="385800"/>
          </a:xfrm>
          <a:prstGeom prst="straightConnector1">
            <a:avLst/>
          </a:prstGeom>
          <a:noFill/>
          <a:ln cap="flat" cmpd="sng" w="9525">
            <a:solidFill>
              <a:srgbClr val="00A89D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09" name="Google Shape;309;p38"/>
          <p:cNvSpPr/>
          <p:nvPr/>
        </p:nvSpPr>
        <p:spPr>
          <a:xfrm>
            <a:off x="2905481" y="2237131"/>
            <a:ext cx="362100" cy="196800"/>
          </a:xfrm>
          <a:prstGeom prst="ellipse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9"/>
          <p:cNvSpPr/>
          <p:nvPr/>
        </p:nvSpPr>
        <p:spPr>
          <a:xfrm>
            <a:off x="4695875" y="2571750"/>
            <a:ext cx="3979355" cy="2220233"/>
          </a:xfrm>
          <a:custGeom>
            <a:rect b="b" l="l" r="r" t="t"/>
            <a:pathLst>
              <a:path extrusionOk="0" h="1583054" w="5359400">
                <a:moveTo>
                  <a:pt x="4900585" y="0"/>
                </a:moveTo>
                <a:lnTo>
                  <a:pt x="458754" y="0"/>
                </a:lnTo>
                <a:lnTo>
                  <a:pt x="395314" y="844"/>
                </a:lnTo>
                <a:lnTo>
                  <a:pt x="340544" y="3137"/>
                </a:lnTo>
                <a:lnTo>
                  <a:pt x="293578" y="7601"/>
                </a:lnTo>
                <a:lnTo>
                  <a:pt x="253548" y="14962"/>
                </a:lnTo>
                <a:lnTo>
                  <a:pt x="176270" y="45410"/>
                </a:lnTo>
                <a:lnTo>
                  <a:pt x="136664" y="70705"/>
                </a:lnTo>
                <a:lnTo>
                  <a:pt x="101300" y="101300"/>
                </a:lnTo>
                <a:lnTo>
                  <a:pt x="70705" y="136664"/>
                </a:lnTo>
                <a:lnTo>
                  <a:pt x="45410" y="176270"/>
                </a:lnTo>
                <a:lnTo>
                  <a:pt x="25942" y="219588"/>
                </a:lnTo>
                <a:lnTo>
                  <a:pt x="7601" y="293578"/>
                </a:lnTo>
                <a:lnTo>
                  <a:pt x="3137" y="340544"/>
                </a:lnTo>
                <a:lnTo>
                  <a:pt x="844" y="395314"/>
                </a:lnTo>
                <a:lnTo>
                  <a:pt x="0" y="458754"/>
                </a:lnTo>
                <a:lnTo>
                  <a:pt x="0" y="1124074"/>
                </a:lnTo>
                <a:lnTo>
                  <a:pt x="844" y="1187514"/>
                </a:lnTo>
                <a:lnTo>
                  <a:pt x="3137" y="1242284"/>
                </a:lnTo>
                <a:lnTo>
                  <a:pt x="7601" y="1289250"/>
                </a:lnTo>
                <a:lnTo>
                  <a:pt x="14962" y="1329280"/>
                </a:lnTo>
                <a:lnTo>
                  <a:pt x="45410" y="1406559"/>
                </a:lnTo>
                <a:lnTo>
                  <a:pt x="70705" y="1446164"/>
                </a:lnTo>
                <a:lnTo>
                  <a:pt x="101300" y="1481529"/>
                </a:lnTo>
                <a:lnTo>
                  <a:pt x="136664" y="1512123"/>
                </a:lnTo>
                <a:lnTo>
                  <a:pt x="176270" y="1537419"/>
                </a:lnTo>
                <a:lnTo>
                  <a:pt x="219588" y="1556887"/>
                </a:lnTo>
                <a:lnTo>
                  <a:pt x="293578" y="1575228"/>
                </a:lnTo>
                <a:lnTo>
                  <a:pt x="340544" y="1579692"/>
                </a:lnTo>
                <a:lnTo>
                  <a:pt x="395314" y="1581985"/>
                </a:lnTo>
                <a:lnTo>
                  <a:pt x="458754" y="1582829"/>
                </a:lnTo>
                <a:lnTo>
                  <a:pt x="4900585" y="1582829"/>
                </a:lnTo>
                <a:lnTo>
                  <a:pt x="4964026" y="1581985"/>
                </a:lnTo>
                <a:lnTo>
                  <a:pt x="5018795" y="1579692"/>
                </a:lnTo>
                <a:lnTo>
                  <a:pt x="5065761" y="1575228"/>
                </a:lnTo>
                <a:lnTo>
                  <a:pt x="5105791" y="1567867"/>
                </a:lnTo>
                <a:lnTo>
                  <a:pt x="5183070" y="1537419"/>
                </a:lnTo>
                <a:lnTo>
                  <a:pt x="5222675" y="1512123"/>
                </a:lnTo>
                <a:lnTo>
                  <a:pt x="5258040" y="1481529"/>
                </a:lnTo>
                <a:lnTo>
                  <a:pt x="5288634" y="1446164"/>
                </a:lnTo>
                <a:lnTo>
                  <a:pt x="5313930" y="1406559"/>
                </a:lnTo>
                <a:lnTo>
                  <a:pt x="5333398" y="1363240"/>
                </a:lnTo>
                <a:lnTo>
                  <a:pt x="5351739" y="1289250"/>
                </a:lnTo>
                <a:lnTo>
                  <a:pt x="5356203" y="1242284"/>
                </a:lnTo>
                <a:lnTo>
                  <a:pt x="5358496" y="1187514"/>
                </a:lnTo>
                <a:lnTo>
                  <a:pt x="5359341" y="1124074"/>
                </a:lnTo>
                <a:lnTo>
                  <a:pt x="5359341" y="458754"/>
                </a:lnTo>
                <a:lnTo>
                  <a:pt x="5358496" y="395314"/>
                </a:lnTo>
                <a:lnTo>
                  <a:pt x="5356203" y="340544"/>
                </a:lnTo>
                <a:lnTo>
                  <a:pt x="5351739" y="293578"/>
                </a:lnTo>
                <a:lnTo>
                  <a:pt x="5344378" y="253548"/>
                </a:lnTo>
                <a:lnTo>
                  <a:pt x="5313930" y="176270"/>
                </a:lnTo>
                <a:lnTo>
                  <a:pt x="5288634" y="136664"/>
                </a:lnTo>
                <a:lnTo>
                  <a:pt x="5258040" y="101300"/>
                </a:lnTo>
                <a:lnTo>
                  <a:pt x="5222675" y="70705"/>
                </a:lnTo>
                <a:lnTo>
                  <a:pt x="5183070" y="45410"/>
                </a:lnTo>
                <a:lnTo>
                  <a:pt x="5139752" y="25942"/>
                </a:lnTo>
                <a:lnTo>
                  <a:pt x="5065761" y="7601"/>
                </a:lnTo>
                <a:lnTo>
                  <a:pt x="5018795" y="3137"/>
                </a:lnTo>
                <a:lnTo>
                  <a:pt x="4964026" y="844"/>
                </a:lnTo>
                <a:lnTo>
                  <a:pt x="4900585" y="0"/>
                </a:lnTo>
                <a:close/>
              </a:path>
            </a:pathLst>
          </a:custGeom>
          <a:solidFill>
            <a:srgbClr val="00A89D">
              <a:alpha val="2235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9"/>
          <p:cNvSpPr/>
          <p:nvPr/>
        </p:nvSpPr>
        <p:spPr>
          <a:xfrm>
            <a:off x="309050" y="2571750"/>
            <a:ext cx="3979355" cy="2220233"/>
          </a:xfrm>
          <a:custGeom>
            <a:rect b="b" l="l" r="r" t="t"/>
            <a:pathLst>
              <a:path extrusionOk="0" h="1583054" w="5359400">
                <a:moveTo>
                  <a:pt x="4900585" y="0"/>
                </a:moveTo>
                <a:lnTo>
                  <a:pt x="458754" y="0"/>
                </a:lnTo>
                <a:lnTo>
                  <a:pt x="395314" y="844"/>
                </a:lnTo>
                <a:lnTo>
                  <a:pt x="340544" y="3137"/>
                </a:lnTo>
                <a:lnTo>
                  <a:pt x="293578" y="7601"/>
                </a:lnTo>
                <a:lnTo>
                  <a:pt x="253548" y="14962"/>
                </a:lnTo>
                <a:lnTo>
                  <a:pt x="176270" y="45410"/>
                </a:lnTo>
                <a:lnTo>
                  <a:pt x="136664" y="70705"/>
                </a:lnTo>
                <a:lnTo>
                  <a:pt x="101300" y="101300"/>
                </a:lnTo>
                <a:lnTo>
                  <a:pt x="70705" y="136664"/>
                </a:lnTo>
                <a:lnTo>
                  <a:pt x="45410" y="176270"/>
                </a:lnTo>
                <a:lnTo>
                  <a:pt x="25942" y="219588"/>
                </a:lnTo>
                <a:lnTo>
                  <a:pt x="7601" y="293578"/>
                </a:lnTo>
                <a:lnTo>
                  <a:pt x="3137" y="340544"/>
                </a:lnTo>
                <a:lnTo>
                  <a:pt x="844" y="395314"/>
                </a:lnTo>
                <a:lnTo>
                  <a:pt x="0" y="458754"/>
                </a:lnTo>
                <a:lnTo>
                  <a:pt x="0" y="1124074"/>
                </a:lnTo>
                <a:lnTo>
                  <a:pt x="844" y="1187514"/>
                </a:lnTo>
                <a:lnTo>
                  <a:pt x="3137" y="1242284"/>
                </a:lnTo>
                <a:lnTo>
                  <a:pt x="7601" y="1289250"/>
                </a:lnTo>
                <a:lnTo>
                  <a:pt x="14962" y="1329280"/>
                </a:lnTo>
                <a:lnTo>
                  <a:pt x="45410" y="1406559"/>
                </a:lnTo>
                <a:lnTo>
                  <a:pt x="70705" y="1446164"/>
                </a:lnTo>
                <a:lnTo>
                  <a:pt x="101300" y="1481529"/>
                </a:lnTo>
                <a:lnTo>
                  <a:pt x="136664" y="1512123"/>
                </a:lnTo>
                <a:lnTo>
                  <a:pt x="176270" y="1537419"/>
                </a:lnTo>
                <a:lnTo>
                  <a:pt x="219588" y="1556887"/>
                </a:lnTo>
                <a:lnTo>
                  <a:pt x="293578" y="1575228"/>
                </a:lnTo>
                <a:lnTo>
                  <a:pt x="340544" y="1579692"/>
                </a:lnTo>
                <a:lnTo>
                  <a:pt x="395314" y="1581985"/>
                </a:lnTo>
                <a:lnTo>
                  <a:pt x="458754" y="1582829"/>
                </a:lnTo>
                <a:lnTo>
                  <a:pt x="4900585" y="1582829"/>
                </a:lnTo>
                <a:lnTo>
                  <a:pt x="4964026" y="1581985"/>
                </a:lnTo>
                <a:lnTo>
                  <a:pt x="5018795" y="1579692"/>
                </a:lnTo>
                <a:lnTo>
                  <a:pt x="5065761" y="1575228"/>
                </a:lnTo>
                <a:lnTo>
                  <a:pt x="5105791" y="1567867"/>
                </a:lnTo>
                <a:lnTo>
                  <a:pt x="5183070" y="1537419"/>
                </a:lnTo>
                <a:lnTo>
                  <a:pt x="5222675" y="1512123"/>
                </a:lnTo>
                <a:lnTo>
                  <a:pt x="5258040" y="1481529"/>
                </a:lnTo>
                <a:lnTo>
                  <a:pt x="5288634" y="1446164"/>
                </a:lnTo>
                <a:lnTo>
                  <a:pt x="5313930" y="1406559"/>
                </a:lnTo>
                <a:lnTo>
                  <a:pt x="5333398" y="1363240"/>
                </a:lnTo>
                <a:lnTo>
                  <a:pt x="5351739" y="1289250"/>
                </a:lnTo>
                <a:lnTo>
                  <a:pt x="5356203" y="1242284"/>
                </a:lnTo>
                <a:lnTo>
                  <a:pt x="5358496" y="1187514"/>
                </a:lnTo>
                <a:lnTo>
                  <a:pt x="5359341" y="1124074"/>
                </a:lnTo>
                <a:lnTo>
                  <a:pt x="5359341" y="458754"/>
                </a:lnTo>
                <a:lnTo>
                  <a:pt x="5358496" y="395314"/>
                </a:lnTo>
                <a:lnTo>
                  <a:pt x="5356203" y="340544"/>
                </a:lnTo>
                <a:lnTo>
                  <a:pt x="5351739" y="293578"/>
                </a:lnTo>
                <a:lnTo>
                  <a:pt x="5344378" y="253548"/>
                </a:lnTo>
                <a:lnTo>
                  <a:pt x="5313930" y="176270"/>
                </a:lnTo>
                <a:lnTo>
                  <a:pt x="5288634" y="136664"/>
                </a:lnTo>
                <a:lnTo>
                  <a:pt x="5258040" y="101300"/>
                </a:lnTo>
                <a:lnTo>
                  <a:pt x="5222675" y="70705"/>
                </a:lnTo>
                <a:lnTo>
                  <a:pt x="5183070" y="45410"/>
                </a:lnTo>
                <a:lnTo>
                  <a:pt x="5139752" y="25942"/>
                </a:lnTo>
                <a:lnTo>
                  <a:pt x="5065761" y="7601"/>
                </a:lnTo>
                <a:lnTo>
                  <a:pt x="5018795" y="3137"/>
                </a:lnTo>
                <a:lnTo>
                  <a:pt x="4964026" y="844"/>
                </a:lnTo>
                <a:lnTo>
                  <a:pt x="4900585" y="0"/>
                </a:lnTo>
                <a:close/>
              </a:path>
            </a:pathLst>
          </a:custGeom>
          <a:solidFill>
            <a:srgbClr val="00A89D">
              <a:alpha val="2235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9"/>
          <p:cNvSpPr txBox="1"/>
          <p:nvPr/>
        </p:nvSpPr>
        <p:spPr>
          <a:xfrm>
            <a:off x="4532067" y="4914455"/>
            <a:ext cx="75300" cy="1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72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$PPTXTitle" id="317" name="Google Shape;317;p39"/>
          <p:cNvSpPr txBox="1"/>
          <p:nvPr>
            <p:ph type="title"/>
          </p:nvPr>
        </p:nvSpPr>
        <p:spPr>
          <a:xfrm>
            <a:off x="272182" y="188875"/>
            <a:ext cx="7275300" cy="4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81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 sz="2300">
                <a:latin typeface="Nunito"/>
                <a:ea typeface="Nunito"/>
                <a:cs typeface="Nunito"/>
                <a:sym typeface="Nunito"/>
              </a:rPr>
              <a:t>Improving the Gradient: Causality + Baselines</a:t>
            </a:r>
            <a:endParaRPr sz="2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18" name="Google Shape;318;p39"/>
          <p:cNvSpPr txBox="1"/>
          <p:nvPr/>
        </p:nvSpPr>
        <p:spPr>
          <a:xfrm>
            <a:off x="272175" y="966875"/>
            <a:ext cx="34980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69625" lIns="69625" spcFirstLastPara="1" rIns="69625" wrap="square" tIns="69625">
            <a:spAutoFit/>
          </a:bodyPr>
          <a:lstStyle/>
          <a:p>
            <a:pPr indent="-256297" lvl="0" marL="34817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95"/>
              <a:buFont typeface="Nunito"/>
              <a:buAutoNum type="arabicPeriod"/>
            </a:pPr>
            <a:r>
              <a:rPr b="1" lang="en" sz="1295">
                <a:solidFill>
                  <a:schemeClr val="accent5"/>
                </a:solidFill>
                <a:latin typeface="Nunito"/>
                <a:ea typeface="Nunito"/>
                <a:cs typeface="Nunito"/>
                <a:sym typeface="Nunito"/>
              </a:rPr>
              <a:t>Causality</a:t>
            </a:r>
            <a:r>
              <a:rPr b="1" lang="en" sz="129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lang="en" sz="129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Policy behavior at time </a:t>
            </a:r>
            <a:r>
              <a:rPr i="1" lang="en" sz="129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29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 does not affect rewards at </a:t>
            </a:r>
            <a:endParaRPr i="1" sz="129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19" name="Google Shape;319;p39" title="Screenshot 2026-05-03 at 12.44.46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3051" y="1030058"/>
            <a:ext cx="103112" cy="255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9" title="Screenshot 2026-05-03 at 12.45.17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2973" y="1190294"/>
            <a:ext cx="484602" cy="255058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9"/>
          <p:cNvSpPr txBox="1"/>
          <p:nvPr/>
        </p:nvSpPr>
        <p:spPr>
          <a:xfrm>
            <a:off x="4464475" y="966875"/>
            <a:ext cx="34980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69625" lIns="69625" spcFirstLastPara="1" rIns="69625" wrap="square" tIns="69625">
            <a:spAutoFit/>
          </a:bodyPr>
          <a:lstStyle/>
          <a:p>
            <a:pPr indent="-256297" lvl="0" marL="348177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95"/>
              <a:buFont typeface="Nunito"/>
              <a:buAutoNum type="arabicPeriod"/>
            </a:pPr>
            <a:r>
              <a:rPr b="1" lang="en" sz="1295">
                <a:solidFill>
                  <a:srgbClr val="CB297B"/>
                </a:solidFill>
                <a:latin typeface="Nunito"/>
                <a:ea typeface="Nunito"/>
                <a:cs typeface="Nunito"/>
                <a:sym typeface="Nunito"/>
              </a:rPr>
              <a:t>Baseline</a:t>
            </a:r>
            <a:r>
              <a:rPr b="1" lang="en" sz="129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lang="en" sz="1295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subtract expected reward to get relative performance (advantage) </a:t>
            </a:r>
            <a:endParaRPr i="1" sz="1295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22" name="Google Shape;322;p39" title="Screenshot 2026-05-03 at 12.59.20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0517" y="1746301"/>
            <a:ext cx="4207019" cy="7000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3" name="Google Shape;323;p39"/>
          <p:cNvCxnSpPr/>
          <p:nvPr/>
        </p:nvCxnSpPr>
        <p:spPr>
          <a:xfrm>
            <a:off x="8072350" y="1553525"/>
            <a:ext cx="221700" cy="396900"/>
          </a:xfrm>
          <a:prstGeom prst="straightConnector1">
            <a:avLst/>
          </a:prstGeom>
          <a:noFill/>
          <a:ln cap="flat" cmpd="sng" w="9525">
            <a:solidFill>
              <a:srgbClr val="CB297B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324" name="Google Shape;324;p39" title="Screenshot 2026-05-03 at 1.00.02 AM.png"/>
          <p:cNvPicPr preferRelativeResize="0"/>
          <p:nvPr/>
        </p:nvPicPr>
        <p:blipFill rotWithShape="1">
          <a:blip r:embed="rId6">
            <a:alphaModFix/>
          </a:blip>
          <a:srcRect b="12572" l="0" r="0" t="13387"/>
          <a:stretch/>
        </p:blipFill>
        <p:spPr>
          <a:xfrm>
            <a:off x="272175" y="1800377"/>
            <a:ext cx="4218351" cy="642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5" name="Google Shape;325;p39"/>
          <p:cNvCxnSpPr/>
          <p:nvPr/>
        </p:nvCxnSpPr>
        <p:spPr>
          <a:xfrm flipH="1">
            <a:off x="3664125" y="1360500"/>
            <a:ext cx="114900" cy="385800"/>
          </a:xfrm>
          <a:prstGeom prst="straightConnector1">
            <a:avLst/>
          </a:prstGeom>
          <a:noFill/>
          <a:ln cap="flat" cmpd="sng" w="9525">
            <a:solidFill>
              <a:srgbClr val="00A89D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326" name="Google Shape;326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9575" y="2737650"/>
            <a:ext cx="1113513" cy="111537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9"/>
          <p:cNvSpPr txBox="1"/>
          <p:nvPr/>
        </p:nvSpPr>
        <p:spPr>
          <a:xfrm>
            <a:off x="1908975" y="2633983"/>
            <a:ext cx="17463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Robot walking attempt:</a:t>
            </a:r>
            <a:endParaRPr b="1" sz="1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54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Nunito"/>
              <a:buChar char="●"/>
            </a:pP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t=1: step forward</a:t>
            </a:r>
            <a:endParaRPr sz="1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54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Nunito"/>
              <a:buChar char="●"/>
            </a:pP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t=2: wobble</a:t>
            </a:r>
            <a:endParaRPr sz="1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54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Nunito"/>
              <a:buChar char="●"/>
            </a:pP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t=3: fall backwards</a:t>
            </a:r>
            <a:endParaRPr sz="1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8" name="Google Shape;328;p39"/>
          <p:cNvSpPr txBox="1"/>
          <p:nvPr/>
        </p:nvSpPr>
        <p:spPr>
          <a:xfrm>
            <a:off x="1917828" y="3427610"/>
            <a:ext cx="174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Rewards: [+5, 0, -10)</a:t>
            </a:r>
            <a:endParaRPr sz="1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29" name="Google Shape;329;p39"/>
          <p:cNvSpPr txBox="1"/>
          <p:nvPr/>
        </p:nvSpPr>
        <p:spPr>
          <a:xfrm>
            <a:off x="1910732" y="3634087"/>
            <a:ext cx="174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Total return = -5</a:t>
            </a:r>
            <a:endParaRPr sz="1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0" name="Google Shape;330;p39"/>
          <p:cNvSpPr txBox="1"/>
          <p:nvPr/>
        </p:nvSpPr>
        <p:spPr>
          <a:xfrm>
            <a:off x="1908982" y="3853187"/>
            <a:ext cx="1746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[t=1,t=2,t=3]→[−5,−5,−5] </a:t>
            </a:r>
            <a:endParaRPr sz="1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31" name="Google Shape;331;p39"/>
          <p:cNvCxnSpPr/>
          <p:nvPr/>
        </p:nvCxnSpPr>
        <p:spPr>
          <a:xfrm flipH="1" rot="10800000">
            <a:off x="3559589" y="3853037"/>
            <a:ext cx="101400" cy="169500"/>
          </a:xfrm>
          <a:prstGeom prst="straightConnector1">
            <a:avLst/>
          </a:prstGeom>
          <a:noFill/>
          <a:ln cap="flat" cmpd="sng" w="9525">
            <a:solidFill>
              <a:srgbClr val="00A89D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32" name="Google Shape;332;p39"/>
          <p:cNvSpPr txBox="1"/>
          <p:nvPr/>
        </p:nvSpPr>
        <p:spPr>
          <a:xfrm>
            <a:off x="3512369" y="2916191"/>
            <a:ext cx="1195800" cy="9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900">
                <a:solidFill>
                  <a:srgbClr val="00A89D"/>
                </a:solidFill>
                <a:highlight>
                  <a:schemeClr val="lt1"/>
                </a:highlight>
                <a:latin typeface="Nunito"/>
                <a:ea typeface="Nunito"/>
                <a:cs typeface="Nunito"/>
                <a:sym typeface="Nunito"/>
              </a:rPr>
              <a:t>Every action is weighted by the same total return (−5), regardless of when it happened</a:t>
            </a:r>
            <a:endParaRPr b="1" sz="900">
              <a:solidFill>
                <a:srgbClr val="00A89D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3" name="Google Shape;333;p39"/>
          <p:cNvSpPr txBox="1"/>
          <p:nvPr/>
        </p:nvSpPr>
        <p:spPr>
          <a:xfrm>
            <a:off x="272167" y="3919535"/>
            <a:ext cx="17463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Reward to go: </a:t>
            </a:r>
            <a:endParaRPr b="1" sz="9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"/>
              <a:buChar char="●"/>
            </a:pPr>
            <a:r>
              <a:rPr lang="en" sz="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t=1: +5+0−10 =</a:t>
            </a:r>
            <a:r>
              <a:rPr lang="en" sz="900">
                <a:solidFill>
                  <a:srgbClr val="EE220C"/>
                </a:solidFill>
                <a:latin typeface="Nunito"/>
                <a:ea typeface="Nunito"/>
                <a:cs typeface="Nunito"/>
                <a:sym typeface="Nunito"/>
              </a:rPr>
              <a:t> −5</a:t>
            </a:r>
            <a:endParaRPr sz="900">
              <a:solidFill>
                <a:srgbClr val="EE220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"/>
              <a:buChar char="●"/>
            </a:pPr>
            <a:r>
              <a:rPr lang="en" sz="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t=2: 0−10 =</a:t>
            </a:r>
            <a:r>
              <a:rPr lang="en" sz="900">
                <a:solidFill>
                  <a:srgbClr val="EE220C"/>
                </a:solidFill>
                <a:latin typeface="Nunito"/>
                <a:ea typeface="Nunito"/>
                <a:cs typeface="Nunito"/>
                <a:sym typeface="Nunito"/>
              </a:rPr>
              <a:t> −10</a:t>
            </a:r>
            <a:endParaRPr sz="900">
              <a:solidFill>
                <a:srgbClr val="EE220C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"/>
              <a:buChar char="●"/>
            </a:pPr>
            <a:r>
              <a:rPr lang="en" sz="9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t=3:</a:t>
            </a:r>
            <a:r>
              <a:rPr lang="en" sz="900">
                <a:solidFill>
                  <a:srgbClr val="EE220C"/>
                </a:solidFill>
                <a:latin typeface="Nunito"/>
                <a:ea typeface="Nunito"/>
                <a:cs typeface="Nunito"/>
                <a:sym typeface="Nunito"/>
              </a:rPr>
              <a:t> −10</a:t>
            </a:r>
            <a:endParaRPr sz="900">
              <a:solidFill>
                <a:srgbClr val="EE220C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4" name="Google Shape;334;p39"/>
          <p:cNvSpPr txBox="1"/>
          <p:nvPr/>
        </p:nvSpPr>
        <p:spPr>
          <a:xfrm>
            <a:off x="1924012" y="4182203"/>
            <a:ext cx="20469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900">
                <a:solidFill>
                  <a:srgbClr val="00A89D"/>
                </a:solidFill>
                <a:highlight>
                  <a:schemeClr val="lt1"/>
                </a:highlight>
                <a:latin typeface="Nunito"/>
                <a:ea typeface="Nunito"/>
                <a:cs typeface="Nunito"/>
                <a:sym typeface="Nunito"/>
              </a:rPr>
              <a:t>→ Each action is updated using only the rewards that happen after it.</a:t>
            </a:r>
            <a:endParaRPr b="1" sz="900">
              <a:solidFill>
                <a:srgbClr val="00A89D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5" name="Google Shape;335;p39"/>
          <p:cNvSpPr/>
          <p:nvPr/>
        </p:nvSpPr>
        <p:spPr>
          <a:xfrm>
            <a:off x="2905481" y="2237131"/>
            <a:ext cx="362100" cy="196800"/>
          </a:xfrm>
          <a:prstGeom prst="ellipse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6" name="Google Shape;336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90675" y="2737650"/>
            <a:ext cx="1113513" cy="111537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9"/>
          <p:cNvSpPr txBox="1"/>
          <p:nvPr/>
        </p:nvSpPr>
        <p:spPr>
          <a:xfrm>
            <a:off x="5989434" y="2655212"/>
            <a:ext cx="22689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Example trajectories (same robot):</a:t>
            </a:r>
            <a:endParaRPr b="1" sz="1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54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Nunito"/>
              <a:buChar char="●"/>
            </a:pP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𝜏</a:t>
            </a:r>
            <a:r>
              <a:rPr baseline="-25000"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1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falls early → +1</a:t>
            </a:r>
            <a:endParaRPr sz="1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54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Nunito"/>
              <a:buChar char="●"/>
            </a:pP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𝜏</a:t>
            </a:r>
            <a:r>
              <a:rPr baseline="-25000"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2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wobbles forward → +2</a:t>
            </a:r>
            <a:endParaRPr sz="1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54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Font typeface="Nunito"/>
              <a:buChar char="●"/>
            </a:pP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𝜏</a:t>
            </a:r>
            <a:r>
              <a:rPr baseline="-25000"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3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: 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walks smoothly → +3</a:t>
            </a:r>
            <a:endParaRPr sz="1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8" name="Google Shape;338;p39"/>
          <p:cNvSpPr txBox="1"/>
          <p:nvPr/>
        </p:nvSpPr>
        <p:spPr>
          <a:xfrm>
            <a:off x="6045533" y="3427600"/>
            <a:ext cx="23388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Rewards: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[+1, +2, +3)</a:t>
            </a:r>
            <a:endParaRPr sz="1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Average (baseline)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= (1+2+3) / 3 = 2</a:t>
            </a:r>
            <a:endParaRPr sz="1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39" name="Google Shape;339;p39"/>
          <p:cNvSpPr txBox="1"/>
          <p:nvPr/>
        </p:nvSpPr>
        <p:spPr>
          <a:xfrm>
            <a:off x="4930576" y="3919525"/>
            <a:ext cx="34980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Rewards: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[+1, +2, +3)</a:t>
            </a:r>
            <a:endParaRPr sz="1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After subtracting</a:t>
            </a:r>
            <a:r>
              <a:rPr b="1"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baseline</a:t>
            </a:r>
            <a:r>
              <a:rPr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= [-1, 0, +1]</a:t>
            </a:r>
            <a:endParaRPr sz="1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0" name="Google Shape;340;p39"/>
          <p:cNvSpPr txBox="1"/>
          <p:nvPr/>
        </p:nvSpPr>
        <p:spPr>
          <a:xfrm>
            <a:off x="4930576" y="4317447"/>
            <a:ext cx="33924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900">
                <a:solidFill>
                  <a:srgbClr val="CB297B"/>
                </a:solidFill>
                <a:highlight>
                  <a:schemeClr val="lt1"/>
                </a:highlight>
                <a:latin typeface="Nunito"/>
                <a:ea typeface="Nunito"/>
                <a:cs typeface="Nunito"/>
                <a:sym typeface="Nunito"/>
              </a:rPr>
              <a:t>Baseline reveals which behaviors are better than typical, not just positive.</a:t>
            </a:r>
            <a:endParaRPr b="1" sz="900">
              <a:solidFill>
                <a:srgbClr val="CB297B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1" name="Google Shape;341;p39"/>
          <p:cNvSpPr txBox="1"/>
          <p:nvPr/>
        </p:nvSpPr>
        <p:spPr>
          <a:xfrm>
            <a:off x="8313438" y="2487100"/>
            <a:ext cx="920100" cy="12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900">
                <a:solidFill>
                  <a:srgbClr val="CB297B"/>
                </a:solidFill>
                <a:highlight>
                  <a:schemeClr val="lt1"/>
                </a:highlight>
                <a:latin typeface="Nunito"/>
                <a:ea typeface="Nunito"/>
                <a:cs typeface="Nunito"/>
                <a:sym typeface="Nunito"/>
              </a:rPr>
              <a:t>All rewards are positive → we would increase probability of every trajectory</a:t>
            </a:r>
            <a:endParaRPr b="1" sz="900">
              <a:solidFill>
                <a:srgbClr val="CB297B"/>
              </a:solidFill>
              <a:highlight>
                <a:schemeClr val="lt1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342" name="Google Shape;342;p39"/>
          <p:cNvCxnSpPr/>
          <p:nvPr/>
        </p:nvCxnSpPr>
        <p:spPr>
          <a:xfrm flipH="1" rot="10800000">
            <a:off x="7547475" y="3315475"/>
            <a:ext cx="797400" cy="289500"/>
          </a:xfrm>
          <a:prstGeom prst="straightConnector1">
            <a:avLst/>
          </a:prstGeom>
          <a:noFill/>
          <a:ln cap="flat" cmpd="sng" w="9525">
            <a:solidFill>
              <a:srgbClr val="CB297B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43" name="Google Shape;343;p39"/>
          <p:cNvSpPr txBox="1"/>
          <p:nvPr/>
        </p:nvSpPr>
        <p:spPr>
          <a:xfrm>
            <a:off x="7634075" y="0"/>
            <a:ext cx="1977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rgbClr val="CB297B"/>
                </a:solidFill>
                <a:latin typeface="Nunito"/>
                <a:ea typeface="Nunito"/>
                <a:cs typeface="Nunito"/>
                <a:sym typeface="Nunito"/>
              </a:rPr>
              <a:t>IMPORTANT: </a:t>
            </a:r>
            <a:r>
              <a:rPr lang="en" sz="1000">
                <a:solidFill>
                  <a:srgbClr val="CB297B"/>
                </a:solidFill>
                <a:latin typeface="Nunito"/>
                <a:ea typeface="Nunito"/>
                <a:cs typeface="Nunito"/>
                <a:sym typeface="Nunito"/>
              </a:rPr>
              <a:t>Subtracting a baseline does NOT change the expected gradient — only reduces variance.</a:t>
            </a:r>
            <a:endParaRPr sz="1000">
              <a:solidFill>
                <a:srgbClr val="CB297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$PPTXTitle" id="348" name="Google Shape;348;p40"/>
          <p:cNvSpPr txBox="1"/>
          <p:nvPr>
            <p:ph type="title"/>
          </p:nvPr>
        </p:nvSpPr>
        <p:spPr>
          <a:xfrm>
            <a:off x="272182" y="188875"/>
            <a:ext cx="7275300" cy="4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81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 sz="2300">
                <a:latin typeface="Nunito"/>
                <a:ea typeface="Nunito"/>
                <a:cs typeface="Nunito"/>
                <a:sym typeface="Nunito"/>
              </a:rPr>
              <a:t>Practical Challenges &amp; Extensions of Policy Gradients</a:t>
            </a:r>
            <a:endParaRPr sz="2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49" name="Google Shape;349;p40"/>
          <p:cNvSpPr txBox="1"/>
          <p:nvPr/>
        </p:nvSpPr>
        <p:spPr>
          <a:xfrm>
            <a:off x="206025" y="913025"/>
            <a:ext cx="4593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D85C6"/>
                </a:solidFill>
                <a:latin typeface="Nunito"/>
                <a:ea typeface="Nunito"/>
                <a:cs typeface="Nunito"/>
                <a:sym typeface="Nunito"/>
              </a:rPr>
              <a:t>Why vanilla policy gradients struggle:</a:t>
            </a:r>
            <a:endParaRPr sz="1300">
              <a:solidFill>
                <a:srgbClr val="3D85C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0" name="Google Shape;350;p40"/>
          <p:cNvSpPr txBox="1"/>
          <p:nvPr/>
        </p:nvSpPr>
        <p:spPr>
          <a:xfrm>
            <a:off x="206025" y="1297925"/>
            <a:ext cx="3856500" cy="14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1. High variance gradients</a:t>
            </a:r>
            <a:endParaRPr b="1"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●"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Gradient depends on sampled trajectories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●"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Same action can get very different returns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●"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Sensitive to reward scale and rare outcomes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→ leads to </a:t>
            </a:r>
            <a:r>
              <a:rPr b="1"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unstable / noisy updates</a:t>
            </a:r>
            <a:endParaRPr b="1"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1" name="Google Shape;351;p40"/>
          <p:cNvSpPr txBox="1"/>
          <p:nvPr/>
        </p:nvSpPr>
        <p:spPr>
          <a:xfrm>
            <a:off x="206025" y="2773925"/>
            <a:ext cx="4494300" cy="16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2. On-policy limitation</a:t>
            </a:r>
            <a:endParaRPr b="1"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●"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Gradient assumes data from current policy π</a:t>
            </a:r>
            <a:r>
              <a:rPr baseline="-25000"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θ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​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●"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After updating θ, old data is no longer valid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→ must </a:t>
            </a:r>
            <a:r>
              <a:rPr b="1"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collect new data every step</a:t>
            </a:r>
            <a:endParaRPr b="1"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→ </a:t>
            </a:r>
            <a:r>
              <a:rPr b="1"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sample inefficient</a:t>
            </a:r>
            <a:endParaRPr b="1"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2" name="Google Shape;352;p40"/>
          <p:cNvSpPr/>
          <p:nvPr/>
        </p:nvSpPr>
        <p:spPr>
          <a:xfrm>
            <a:off x="3771400" y="841650"/>
            <a:ext cx="4796663" cy="4084279"/>
          </a:xfrm>
          <a:custGeom>
            <a:rect b="b" l="l" r="r" t="t"/>
            <a:pathLst>
              <a:path extrusionOk="0" h="1583054" w="5359400">
                <a:moveTo>
                  <a:pt x="4900585" y="0"/>
                </a:moveTo>
                <a:lnTo>
                  <a:pt x="458754" y="0"/>
                </a:lnTo>
                <a:lnTo>
                  <a:pt x="395314" y="844"/>
                </a:lnTo>
                <a:lnTo>
                  <a:pt x="340544" y="3137"/>
                </a:lnTo>
                <a:lnTo>
                  <a:pt x="293578" y="7601"/>
                </a:lnTo>
                <a:lnTo>
                  <a:pt x="253548" y="14962"/>
                </a:lnTo>
                <a:lnTo>
                  <a:pt x="176270" y="45410"/>
                </a:lnTo>
                <a:lnTo>
                  <a:pt x="136664" y="70705"/>
                </a:lnTo>
                <a:lnTo>
                  <a:pt x="101300" y="101300"/>
                </a:lnTo>
                <a:lnTo>
                  <a:pt x="70705" y="136664"/>
                </a:lnTo>
                <a:lnTo>
                  <a:pt x="45410" y="176270"/>
                </a:lnTo>
                <a:lnTo>
                  <a:pt x="25942" y="219588"/>
                </a:lnTo>
                <a:lnTo>
                  <a:pt x="7601" y="293578"/>
                </a:lnTo>
                <a:lnTo>
                  <a:pt x="3137" y="340544"/>
                </a:lnTo>
                <a:lnTo>
                  <a:pt x="844" y="395314"/>
                </a:lnTo>
                <a:lnTo>
                  <a:pt x="0" y="458754"/>
                </a:lnTo>
                <a:lnTo>
                  <a:pt x="0" y="1124074"/>
                </a:lnTo>
                <a:lnTo>
                  <a:pt x="844" y="1187514"/>
                </a:lnTo>
                <a:lnTo>
                  <a:pt x="3137" y="1242284"/>
                </a:lnTo>
                <a:lnTo>
                  <a:pt x="7601" y="1289250"/>
                </a:lnTo>
                <a:lnTo>
                  <a:pt x="14962" y="1329280"/>
                </a:lnTo>
                <a:lnTo>
                  <a:pt x="45410" y="1406559"/>
                </a:lnTo>
                <a:lnTo>
                  <a:pt x="70705" y="1446164"/>
                </a:lnTo>
                <a:lnTo>
                  <a:pt x="101300" y="1481529"/>
                </a:lnTo>
                <a:lnTo>
                  <a:pt x="136664" y="1512123"/>
                </a:lnTo>
                <a:lnTo>
                  <a:pt x="176270" y="1537419"/>
                </a:lnTo>
                <a:lnTo>
                  <a:pt x="219588" y="1556887"/>
                </a:lnTo>
                <a:lnTo>
                  <a:pt x="293578" y="1575228"/>
                </a:lnTo>
                <a:lnTo>
                  <a:pt x="340544" y="1579692"/>
                </a:lnTo>
                <a:lnTo>
                  <a:pt x="395314" y="1581985"/>
                </a:lnTo>
                <a:lnTo>
                  <a:pt x="458754" y="1582829"/>
                </a:lnTo>
                <a:lnTo>
                  <a:pt x="4900585" y="1582829"/>
                </a:lnTo>
                <a:lnTo>
                  <a:pt x="4964026" y="1581985"/>
                </a:lnTo>
                <a:lnTo>
                  <a:pt x="5018795" y="1579692"/>
                </a:lnTo>
                <a:lnTo>
                  <a:pt x="5065761" y="1575228"/>
                </a:lnTo>
                <a:lnTo>
                  <a:pt x="5105791" y="1567867"/>
                </a:lnTo>
                <a:lnTo>
                  <a:pt x="5183070" y="1537419"/>
                </a:lnTo>
                <a:lnTo>
                  <a:pt x="5222675" y="1512123"/>
                </a:lnTo>
                <a:lnTo>
                  <a:pt x="5258040" y="1481529"/>
                </a:lnTo>
                <a:lnTo>
                  <a:pt x="5288634" y="1446164"/>
                </a:lnTo>
                <a:lnTo>
                  <a:pt x="5313930" y="1406559"/>
                </a:lnTo>
                <a:lnTo>
                  <a:pt x="5333398" y="1363240"/>
                </a:lnTo>
                <a:lnTo>
                  <a:pt x="5351739" y="1289250"/>
                </a:lnTo>
                <a:lnTo>
                  <a:pt x="5356203" y="1242284"/>
                </a:lnTo>
                <a:lnTo>
                  <a:pt x="5358496" y="1187514"/>
                </a:lnTo>
                <a:lnTo>
                  <a:pt x="5359341" y="1124074"/>
                </a:lnTo>
                <a:lnTo>
                  <a:pt x="5359341" y="458754"/>
                </a:lnTo>
                <a:lnTo>
                  <a:pt x="5358496" y="395314"/>
                </a:lnTo>
                <a:lnTo>
                  <a:pt x="5356203" y="340544"/>
                </a:lnTo>
                <a:lnTo>
                  <a:pt x="5351739" y="293578"/>
                </a:lnTo>
                <a:lnTo>
                  <a:pt x="5344378" y="253548"/>
                </a:lnTo>
                <a:lnTo>
                  <a:pt x="5313930" y="176270"/>
                </a:lnTo>
                <a:lnTo>
                  <a:pt x="5288634" y="136664"/>
                </a:lnTo>
                <a:lnTo>
                  <a:pt x="5258040" y="101300"/>
                </a:lnTo>
                <a:lnTo>
                  <a:pt x="5222675" y="70705"/>
                </a:lnTo>
                <a:lnTo>
                  <a:pt x="5183070" y="45410"/>
                </a:lnTo>
                <a:lnTo>
                  <a:pt x="5139752" y="25942"/>
                </a:lnTo>
                <a:lnTo>
                  <a:pt x="5065761" y="7601"/>
                </a:lnTo>
                <a:lnTo>
                  <a:pt x="5018795" y="3137"/>
                </a:lnTo>
                <a:lnTo>
                  <a:pt x="4964026" y="844"/>
                </a:lnTo>
                <a:lnTo>
                  <a:pt x="4900585" y="0"/>
                </a:lnTo>
                <a:close/>
              </a:path>
            </a:pathLst>
          </a:custGeom>
          <a:solidFill>
            <a:srgbClr val="C2DDEC">
              <a:alpha val="63919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t/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40" title="Screenshot 2026-05-03 at 1.03.3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4500" y="1588950"/>
            <a:ext cx="658200" cy="54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40" title="Screenshot 2026-05-03 at 1.27.03 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4327" y="299375"/>
            <a:ext cx="1719672" cy="161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40" title="Screenshot 2026-05-03 at 1.10.21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8075" y="3529575"/>
            <a:ext cx="2359626" cy="320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40"/>
          <p:cNvSpPr txBox="1"/>
          <p:nvPr/>
        </p:nvSpPr>
        <p:spPr>
          <a:xfrm>
            <a:off x="4011000" y="913025"/>
            <a:ext cx="4593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How we address this:</a:t>
            </a:r>
            <a:endParaRPr sz="13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7" name="Google Shape;357;p40"/>
          <p:cNvSpPr txBox="1"/>
          <p:nvPr/>
        </p:nvSpPr>
        <p:spPr>
          <a:xfrm>
            <a:off x="3892916" y="1297925"/>
            <a:ext cx="3413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Nunito"/>
                <a:ea typeface="Nunito"/>
                <a:cs typeface="Nunito"/>
                <a:sym typeface="Nunito"/>
              </a:rPr>
              <a:t>1. </a:t>
            </a:r>
            <a:r>
              <a:rPr b="1" lang="en" sz="1100">
                <a:latin typeface="Nunito"/>
                <a:ea typeface="Nunito"/>
                <a:cs typeface="Nunito"/>
                <a:sym typeface="Nunito"/>
              </a:rPr>
              <a:t>Off-policy correction (importance sampling)</a:t>
            </a:r>
            <a:endParaRPr b="1" sz="11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8" name="Google Shape;358;p40"/>
          <p:cNvSpPr txBox="1"/>
          <p:nvPr/>
        </p:nvSpPr>
        <p:spPr>
          <a:xfrm>
            <a:off x="4172578" y="158895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latin typeface="Nunito"/>
                <a:ea typeface="Nunito"/>
                <a:cs typeface="Nunito"/>
                <a:sym typeface="Nunito"/>
              </a:rPr>
              <a:t>Reweight old data using:</a:t>
            </a:r>
            <a:endParaRPr sz="11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59" name="Google Shape;359;p40"/>
          <p:cNvSpPr txBox="1"/>
          <p:nvPr/>
        </p:nvSpPr>
        <p:spPr>
          <a:xfrm>
            <a:off x="3771400" y="1911575"/>
            <a:ext cx="4353300" cy="12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●"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Allows reuse of past trajectories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●"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Corrects for distribution mismatch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Problem: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Ratios can become </a:t>
            </a:r>
            <a:r>
              <a:rPr b="1"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very large or very small</a:t>
            </a:r>
            <a:endParaRPr b="1"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●"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Especially over long trajectories</a:t>
            </a:r>
            <a:endParaRPr b="1"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0" name="Google Shape;360;p40"/>
          <p:cNvSpPr txBox="1"/>
          <p:nvPr/>
        </p:nvSpPr>
        <p:spPr>
          <a:xfrm>
            <a:off x="6817500" y="2277375"/>
            <a:ext cx="2097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→ </a:t>
            </a:r>
            <a:r>
              <a:rPr b="1" lang="en" sz="11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Introduces instability</a:t>
            </a:r>
            <a:endParaRPr b="1" sz="11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61" name="Google Shape;361;p40" title="Screenshot 2026-05-03 at 1.07.59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48900" y="4132125"/>
            <a:ext cx="1679150" cy="88395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0"/>
          <p:cNvSpPr txBox="1"/>
          <p:nvPr/>
        </p:nvSpPr>
        <p:spPr>
          <a:xfrm>
            <a:off x="3926506" y="3198275"/>
            <a:ext cx="3413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Nunito"/>
                <a:ea typeface="Nunito"/>
                <a:cs typeface="Nunito"/>
                <a:sym typeface="Nunito"/>
              </a:rPr>
              <a:t>2</a:t>
            </a:r>
            <a:r>
              <a:rPr b="1" lang="en" sz="1100">
                <a:latin typeface="Nunito"/>
                <a:ea typeface="Nunito"/>
                <a:cs typeface="Nunito"/>
                <a:sym typeface="Nunito"/>
              </a:rPr>
              <a:t>. </a:t>
            </a:r>
            <a:r>
              <a:rPr b="1" lang="en" sz="1100">
                <a:latin typeface="Nunito"/>
                <a:ea typeface="Nunito"/>
                <a:cs typeface="Nunito"/>
                <a:sym typeface="Nunito"/>
              </a:rPr>
              <a:t>KL constraint (stabilizing updates)</a:t>
            </a:r>
            <a:endParaRPr b="1" sz="11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3" name="Google Shape;363;p40"/>
          <p:cNvSpPr txBox="1"/>
          <p:nvPr/>
        </p:nvSpPr>
        <p:spPr>
          <a:xfrm>
            <a:off x="4081850" y="3513028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latin typeface="Nunito"/>
                <a:ea typeface="Nunito"/>
                <a:cs typeface="Nunito"/>
                <a:sym typeface="Nunito"/>
              </a:rPr>
              <a:t>Constrain policy updates:</a:t>
            </a:r>
            <a:endParaRPr sz="11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64" name="Google Shape;364;p40"/>
          <p:cNvSpPr txBox="1"/>
          <p:nvPr/>
        </p:nvSpPr>
        <p:spPr>
          <a:xfrm>
            <a:off x="3808365" y="3850475"/>
            <a:ext cx="3000000" cy="8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●"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Prevents large changes in policy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"/>
              <a:buChar char="●"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Keeps new policy close to old one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→ </a:t>
            </a:r>
            <a:r>
              <a:rPr b="1" lang="en" sz="1100">
                <a:solidFill>
                  <a:srgbClr val="0B5394"/>
                </a:solidFill>
                <a:latin typeface="Nunito"/>
                <a:ea typeface="Nunito"/>
                <a:cs typeface="Nunito"/>
                <a:sym typeface="Nunito"/>
              </a:rPr>
              <a:t>more stable learning</a:t>
            </a:r>
            <a:endParaRPr b="1" sz="1100">
              <a:solidFill>
                <a:srgbClr val="0B539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$PPTXTitle" id="369" name="Google Shape;369;p41"/>
          <p:cNvSpPr txBox="1"/>
          <p:nvPr>
            <p:ph type="title"/>
          </p:nvPr>
        </p:nvSpPr>
        <p:spPr>
          <a:xfrm>
            <a:off x="272182" y="188875"/>
            <a:ext cx="7275300" cy="4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81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 sz="2300">
                <a:latin typeface="Nunito"/>
                <a:ea typeface="Nunito"/>
                <a:cs typeface="Nunito"/>
                <a:sym typeface="Nunito"/>
              </a:rPr>
              <a:t>Why Actor-Critic Exists</a:t>
            </a:r>
            <a:endParaRPr sz="2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0" name="Google Shape;370;p41"/>
          <p:cNvSpPr txBox="1"/>
          <p:nvPr/>
        </p:nvSpPr>
        <p:spPr>
          <a:xfrm>
            <a:off x="206025" y="913025"/>
            <a:ext cx="4593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D85C6"/>
                </a:solidFill>
                <a:latin typeface="Nunito"/>
                <a:ea typeface="Nunito"/>
                <a:cs typeface="Nunito"/>
                <a:sym typeface="Nunito"/>
              </a:rPr>
              <a:t>R</a:t>
            </a:r>
            <a:r>
              <a:rPr lang="en" sz="1300">
                <a:solidFill>
                  <a:srgbClr val="3D85C6"/>
                </a:solidFill>
                <a:latin typeface="Nunito"/>
                <a:ea typeface="Nunito"/>
                <a:cs typeface="Nunito"/>
                <a:sym typeface="Nunito"/>
              </a:rPr>
              <a:t>eward-to-go in vanilla policy gradients struggles:</a:t>
            </a:r>
            <a:endParaRPr sz="1300">
              <a:solidFill>
                <a:srgbClr val="3D85C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71" name="Google Shape;371;p41" title="Screenshot 2026-05-03 at 2.50.4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1925" y="48475"/>
            <a:ext cx="2421325" cy="129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1"/>
          <p:cNvSpPr/>
          <p:nvPr/>
        </p:nvSpPr>
        <p:spPr>
          <a:xfrm>
            <a:off x="8833750" y="1016950"/>
            <a:ext cx="199500" cy="24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3" name="Google Shape;373;p41" title="Screenshot 2026-05-03 at 2.56.19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175" y="1297924"/>
            <a:ext cx="3030849" cy="65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41"/>
          <p:cNvSpPr txBox="1"/>
          <p:nvPr/>
        </p:nvSpPr>
        <p:spPr>
          <a:xfrm>
            <a:off x="272175" y="1881375"/>
            <a:ext cx="4889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1A1A1A"/>
                </a:solidFill>
                <a:latin typeface="Nunito"/>
                <a:ea typeface="Nunito"/>
                <a:cs typeface="Nunito"/>
                <a:sym typeface="Nunito"/>
              </a:rPr>
              <a:t>Same action → opposite updates (because of future randomness)</a:t>
            </a:r>
            <a:endParaRPr sz="1150">
              <a:solidFill>
                <a:srgbClr val="1A1A1A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3810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50">
                <a:solidFill>
                  <a:srgbClr val="1A1A1A"/>
                </a:solidFill>
                <a:latin typeface="Nunito"/>
                <a:ea typeface="Nunito"/>
                <a:cs typeface="Nunito"/>
                <a:sym typeface="Nunito"/>
              </a:rPr>
              <a:t>Must wait until episode ends to know if actions were good</a:t>
            </a:r>
            <a:endParaRPr sz="1150">
              <a:solidFill>
                <a:srgbClr val="1A1A1A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aphicFrame>
        <p:nvGraphicFramePr>
          <p:cNvPr id="375" name="Google Shape;375;p41"/>
          <p:cNvGraphicFramePr/>
          <p:nvPr/>
        </p:nvGraphicFramePr>
        <p:xfrm>
          <a:off x="380675" y="26193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{9A438FFB-48D0-40CB-BE15-470659C0FCEA}</a:tableStyleId>
              </a:tblPr>
              <a:tblGrid>
                <a:gridCol w="897225"/>
                <a:gridCol w="1615000"/>
                <a:gridCol w="1679050"/>
                <a:gridCol w="589600"/>
              </a:tblGrid>
              <a:tr h="2660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trajectory</a:t>
                      </a:r>
                      <a:endParaRPr b="1"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same action at t=1</a:t>
                      </a:r>
                      <a:endParaRPr b="1"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future randomness</a:t>
                      </a:r>
                      <a:endParaRPr b="1"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return</a:t>
                      </a:r>
                      <a:endParaRPr b="1"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6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A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step forward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lucky balance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+10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7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B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step forward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random fall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Nunito"/>
                          <a:ea typeface="Nunito"/>
                          <a:cs typeface="Nunito"/>
                          <a:sym typeface="Nunito"/>
                        </a:rPr>
                        <a:t>-10</a:t>
                      </a:r>
                      <a:endParaRPr sz="900"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76" name="Google Shape;376;p41"/>
          <p:cNvSpPr txBox="1"/>
          <p:nvPr/>
        </p:nvSpPr>
        <p:spPr>
          <a:xfrm>
            <a:off x="287599" y="3666100"/>
            <a:ext cx="2664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Nunito"/>
                <a:ea typeface="Nunito"/>
                <a:cs typeface="Nunito"/>
                <a:sym typeface="Nunito"/>
              </a:rPr>
              <a:t>Same action → different returns → conflicting gradient updates:</a:t>
            </a:r>
            <a:endParaRPr sz="10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latin typeface="Nunito"/>
              <a:ea typeface="Nunito"/>
              <a:cs typeface="Nunito"/>
              <a:sym typeface="Nuni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●"/>
            </a:pPr>
            <a:r>
              <a:rPr lang="en" sz="1000">
                <a:latin typeface="Nunito"/>
                <a:ea typeface="Nunito"/>
                <a:cs typeface="Nunito"/>
                <a:sym typeface="Nunito"/>
              </a:rPr>
              <a:t>“increase this action” (trajectory A)</a:t>
            </a:r>
            <a:endParaRPr sz="1000">
              <a:latin typeface="Nunito"/>
              <a:ea typeface="Nunito"/>
              <a:cs typeface="Nunito"/>
              <a:sym typeface="Nuni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●"/>
            </a:pPr>
            <a:r>
              <a:rPr lang="en" sz="1000">
                <a:latin typeface="Nunito"/>
                <a:ea typeface="Nunito"/>
                <a:cs typeface="Nunito"/>
                <a:sym typeface="Nunito"/>
              </a:rPr>
              <a:t>“decrease this action” (trajectory B)</a:t>
            </a:r>
            <a:endParaRPr sz="1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7" name="Google Shape;377;p41"/>
          <p:cNvSpPr txBox="1"/>
          <p:nvPr/>
        </p:nvSpPr>
        <p:spPr>
          <a:xfrm>
            <a:off x="2951975" y="3666100"/>
            <a:ext cx="2291400" cy="13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latin typeface="Nunito"/>
                <a:ea typeface="Nunito"/>
                <a:cs typeface="Nunito"/>
                <a:sym typeface="Nunito"/>
              </a:rPr>
              <a:t>Reward-to-go only removes past noise, but:</a:t>
            </a:r>
            <a:endParaRPr sz="1000">
              <a:latin typeface="Nunito"/>
              <a:ea typeface="Nunito"/>
              <a:cs typeface="Nunito"/>
              <a:sym typeface="Nuni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●"/>
            </a:pPr>
            <a:r>
              <a:rPr lang="en" sz="1000">
                <a:latin typeface="Nunito"/>
                <a:ea typeface="Nunito"/>
                <a:cs typeface="Nunito"/>
                <a:sym typeface="Nunito"/>
              </a:rPr>
              <a:t>future randomness still dominates the signal</a:t>
            </a:r>
            <a:endParaRPr sz="1000">
              <a:latin typeface="Nunito"/>
              <a:ea typeface="Nunito"/>
              <a:cs typeface="Nunito"/>
              <a:sym typeface="Nunito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●"/>
            </a:pPr>
            <a:r>
              <a:rPr lang="en" sz="1000">
                <a:latin typeface="Nunito"/>
                <a:ea typeface="Nunito"/>
                <a:cs typeface="Nunito"/>
                <a:sym typeface="Nunito"/>
              </a:rPr>
              <a:t>same action can get very different returns</a:t>
            </a:r>
            <a:endParaRPr sz="1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78" name="Google Shape;378;p41"/>
          <p:cNvSpPr txBox="1"/>
          <p:nvPr/>
        </p:nvSpPr>
        <p:spPr>
          <a:xfrm>
            <a:off x="5322085" y="1599500"/>
            <a:ext cx="35031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We need a signal that depends on the action - not on randomness after it:</a:t>
            </a:r>
            <a:endParaRPr b="1"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79" name="Google Shape;379;p41" title="Screenshot 2026-05-03 at 3.16.21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3225" y="2148200"/>
            <a:ext cx="3810770" cy="2524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$PPTXTitle" id="384" name="Google Shape;384;p42"/>
          <p:cNvSpPr txBox="1"/>
          <p:nvPr>
            <p:ph type="title"/>
          </p:nvPr>
        </p:nvSpPr>
        <p:spPr>
          <a:xfrm>
            <a:off x="272182" y="188875"/>
            <a:ext cx="7275300" cy="4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81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 sz="2300">
                <a:latin typeface="Nunito"/>
                <a:ea typeface="Nunito"/>
                <a:cs typeface="Nunito"/>
                <a:sym typeface="Nunito"/>
              </a:rPr>
              <a:t>Recap: Actor Critic Methods</a:t>
            </a:r>
            <a:endParaRPr sz="23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85" name="Google Shape;385;p42" title="Screenshot 2026-05-03 at 1.18.43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24875"/>
            <a:ext cx="8839204" cy="4113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43" title="Screenshot 2026-05-03 at 1.19.23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42800"/>
            <a:ext cx="8839204" cy="4061372"/>
          </a:xfrm>
          <a:prstGeom prst="rect">
            <a:avLst/>
          </a:prstGeom>
          <a:noFill/>
          <a:ln>
            <a:noFill/>
          </a:ln>
        </p:spPr>
      </p:pic>
      <p:sp>
        <p:nvSpPr>
          <p:cNvPr descr="$PPTXTitle" id="391" name="Google Shape;391;p43"/>
          <p:cNvSpPr txBox="1"/>
          <p:nvPr>
            <p:ph type="title"/>
          </p:nvPr>
        </p:nvSpPr>
        <p:spPr>
          <a:xfrm>
            <a:off x="272182" y="188875"/>
            <a:ext cx="7275300" cy="4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81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 sz="2300">
                <a:latin typeface="Nunito"/>
                <a:ea typeface="Nunito"/>
                <a:cs typeface="Nunito"/>
                <a:sym typeface="Nunito"/>
              </a:rPr>
              <a:t>Recap: Actor Critic Methods</a:t>
            </a:r>
            <a:endParaRPr sz="2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2" name="Google Shape;392;p43"/>
          <p:cNvSpPr/>
          <p:nvPr/>
        </p:nvSpPr>
        <p:spPr>
          <a:xfrm>
            <a:off x="4432650" y="4679950"/>
            <a:ext cx="204600" cy="18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$PPTXTitle" id="397" name="Google Shape;397;p44"/>
          <p:cNvSpPr txBox="1"/>
          <p:nvPr>
            <p:ph type="title"/>
          </p:nvPr>
        </p:nvSpPr>
        <p:spPr>
          <a:xfrm>
            <a:off x="272182" y="188875"/>
            <a:ext cx="7275300" cy="4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81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 sz="2300">
                <a:latin typeface="Nunito"/>
                <a:ea typeface="Nunito"/>
                <a:cs typeface="Nunito"/>
                <a:sym typeface="Nunito"/>
              </a:rPr>
              <a:t>Estimating V</a:t>
            </a:r>
            <a:r>
              <a:rPr baseline="-25000" lang="en" sz="2300">
                <a:latin typeface="Nunito"/>
                <a:ea typeface="Nunito"/>
                <a:cs typeface="Nunito"/>
                <a:sym typeface="Nunito"/>
              </a:rPr>
              <a:t>π</a:t>
            </a:r>
            <a:r>
              <a:rPr lang="en" sz="2300">
                <a:latin typeface="Nunito"/>
                <a:ea typeface="Nunito"/>
                <a:cs typeface="Nunito"/>
                <a:sym typeface="Nunito"/>
              </a:rPr>
              <a:t>: Monte Carlo vs Bootstrapping vs n-step</a:t>
            </a:r>
            <a:endParaRPr sz="2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8" name="Google Shape;398;p44"/>
          <p:cNvSpPr txBox="1"/>
          <p:nvPr/>
        </p:nvSpPr>
        <p:spPr>
          <a:xfrm>
            <a:off x="272176" y="849751"/>
            <a:ext cx="2774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03475" lIns="103475" spcFirstLastPara="1" rIns="103475" wrap="square" tIns="1034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58">
                <a:solidFill>
                  <a:srgbClr val="0076BA"/>
                </a:solidFill>
                <a:latin typeface="Nunito"/>
                <a:ea typeface="Nunito"/>
                <a:cs typeface="Nunito"/>
                <a:sym typeface="Nunito"/>
              </a:rPr>
              <a:t>Monte Carlo</a:t>
            </a:r>
            <a:endParaRPr b="1" sz="1358">
              <a:solidFill>
                <a:srgbClr val="0076BA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399" name="Google Shape;399;p44"/>
          <p:cNvSpPr txBox="1"/>
          <p:nvPr/>
        </p:nvSpPr>
        <p:spPr>
          <a:xfrm>
            <a:off x="3252926" y="849751"/>
            <a:ext cx="2774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03475" lIns="103475" spcFirstLastPara="1" rIns="103475" wrap="square" tIns="1034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58">
                <a:solidFill>
                  <a:srgbClr val="CB297B"/>
                </a:solidFill>
                <a:latin typeface="Nunito"/>
                <a:ea typeface="Nunito"/>
                <a:cs typeface="Nunito"/>
                <a:sym typeface="Nunito"/>
              </a:rPr>
              <a:t>Bootstrap (TD)</a:t>
            </a:r>
            <a:endParaRPr b="1" sz="1358">
              <a:solidFill>
                <a:srgbClr val="CB297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0" name="Google Shape;400;p44"/>
          <p:cNvSpPr txBox="1"/>
          <p:nvPr/>
        </p:nvSpPr>
        <p:spPr>
          <a:xfrm>
            <a:off x="6233677" y="849751"/>
            <a:ext cx="2774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03475" lIns="103475" spcFirstLastPara="1" rIns="103475" wrap="square" tIns="1034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58">
                <a:solidFill>
                  <a:srgbClr val="00A89D"/>
                </a:solidFill>
                <a:latin typeface="Nunito"/>
                <a:ea typeface="Nunito"/>
                <a:cs typeface="Nunito"/>
                <a:sym typeface="Nunito"/>
              </a:rPr>
              <a:t>N-step returns</a:t>
            </a:r>
            <a:endParaRPr b="1" sz="1358">
              <a:solidFill>
                <a:srgbClr val="00A89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1" name="Google Shape;401;p44"/>
          <p:cNvSpPr txBox="1"/>
          <p:nvPr/>
        </p:nvSpPr>
        <p:spPr>
          <a:xfrm>
            <a:off x="365075" y="1215725"/>
            <a:ext cx="2642700" cy="5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Supervise with roll-out’s summed rewards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02" name="Google Shape;402;p44" title="Screenshot 2026-05-03 at 5.07.1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600" y="1671274"/>
            <a:ext cx="1837850" cy="63782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4"/>
          <p:cNvSpPr txBox="1"/>
          <p:nvPr/>
        </p:nvSpPr>
        <p:spPr>
          <a:xfrm>
            <a:off x="357300" y="2346453"/>
            <a:ext cx="26427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Intuition: 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Wait until the episode ends, then use the </a:t>
            </a:r>
            <a:r>
              <a:rPr i="1"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actual outcome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as the label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→ “What really happened from here?”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4" name="Google Shape;404;p44"/>
          <p:cNvSpPr txBox="1"/>
          <p:nvPr/>
        </p:nvSpPr>
        <p:spPr>
          <a:xfrm>
            <a:off x="384234" y="3193666"/>
            <a:ext cx="30000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rgbClr val="1DB100"/>
                </a:solidFill>
                <a:latin typeface="Nunito"/>
                <a:ea typeface="Nunito"/>
                <a:cs typeface="Nunito"/>
                <a:sym typeface="Nunito"/>
              </a:rPr>
              <a:t>+ Unbiased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— true returns</a:t>
            </a:r>
            <a:b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" sz="1100">
                <a:solidFill>
                  <a:srgbClr val="EE220C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en" sz="1100">
                <a:solidFill>
                  <a:srgbClr val="EE220C"/>
                </a:solidFill>
                <a:latin typeface="Nunito"/>
                <a:ea typeface="Nunito"/>
                <a:cs typeface="Nunito"/>
                <a:sym typeface="Nunito"/>
              </a:rPr>
              <a:t>− High variance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— depends on full trajectory randomness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5" name="Google Shape;405;p44"/>
          <p:cNvSpPr txBox="1"/>
          <p:nvPr/>
        </p:nvSpPr>
        <p:spPr>
          <a:xfrm>
            <a:off x="3322275" y="1267650"/>
            <a:ext cx="2642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Supervise using reward + value estimate</a:t>
            </a:r>
            <a:endParaRPr sz="13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06" name="Google Shape;406;p44" title="Screenshot 2026-05-03 at 5.09.02 PM.png"/>
          <p:cNvPicPr preferRelativeResize="0"/>
          <p:nvPr/>
        </p:nvPicPr>
        <p:blipFill rotWithShape="1">
          <a:blip r:embed="rId4">
            <a:alphaModFix/>
          </a:blip>
          <a:srcRect b="21991" l="0" r="8450" t="0"/>
          <a:stretch/>
        </p:blipFill>
        <p:spPr>
          <a:xfrm>
            <a:off x="3519693" y="1671275"/>
            <a:ext cx="2247869" cy="3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4"/>
          <p:cNvSpPr txBox="1"/>
          <p:nvPr/>
        </p:nvSpPr>
        <p:spPr>
          <a:xfrm flipH="1">
            <a:off x="3384225" y="2052725"/>
            <a:ext cx="26427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Intuition:</a:t>
            </a:r>
            <a:endParaRPr b="1"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Update immediately using </a:t>
            </a:r>
            <a:r>
              <a:rPr i="1"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one real step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then rely on your current guess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→ “Take one step in the real world, then trust your model”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08" name="Google Shape;408;p44"/>
          <p:cNvSpPr txBox="1"/>
          <p:nvPr/>
        </p:nvSpPr>
        <p:spPr>
          <a:xfrm>
            <a:off x="3299625" y="312687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DB100"/>
                </a:solidFill>
                <a:latin typeface="Nunito"/>
                <a:ea typeface="Nunito"/>
                <a:cs typeface="Nunito"/>
                <a:sym typeface="Nunito"/>
              </a:rPr>
              <a:t>+ Low variance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— short horizon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EE220C"/>
                </a:solidFill>
                <a:latin typeface="Nunito"/>
                <a:ea typeface="Nunito"/>
                <a:cs typeface="Nunito"/>
                <a:sym typeface="Nunito"/>
              </a:rPr>
              <a:t>− Biased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— errors in     propagate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09" name="Google Shape;40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47475" y="-305775"/>
            <a:ext cx="88620" cy="220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88620" cy="220807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44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A0A0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endParaRPr sz="1200">
              <a:solidFill>
                <a:srgbClr val="0A0A0A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2" name="Google Shape;412;p44" title="Screenshot 2026-05-03 at 5.41.09 PM.png"/>
          <p:cNvPicPr preferRelativeResize="0"/>
          <p:nvPr/>
        </p:nvPicPr>
        <p:blipFill rotWithShape="1">
          <a:blip r:embed="rId6">
            <a:alphaModFix/>
          </a:blip>
          <a:srcRect b="0" l="9640" r="7469" t="0"/>
          <a:stretch/>
        </p:blipFill>
        <p:spPr>
          <a:xfrm>
            <a:off x="4710925" y="3352100"/>
            <a:ext cx="121225" cy="2208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4"/>
          <p:cNvSpPr txBox="1"/>
          <p:nvPr/>
        </p:nvSpPr>
        <p:spPr>
          <a:xfrm>
            <a:off x="6279475" y="1267650"/>
            <a:ext cx="26427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Use n real rewards, then bootstrap</a:t>
            </a:r>
            <a:endParaRPr b="1" sz="1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14" name="Google Shape;414;p44" title="Screenshot 2026-05-03 at 5.42.15 PM.png"/>
          <p:cNvPicPr preferRelativeResize="0"/>
          <p:nvPr/>
        </p:nvPicPr>
        <p:blipFill rotWithShape="1">
          <a:blip r:embed="rId7">
            <a:alphaModFix/>
          </a:blip>
          <a:srcRect b="9731" l="0" r="0" t="11473"/>
          <a:stretch/>
        </p:blipFill>
        <p:spPr>
          <a:xfrm>
            <a:off x="6444613" y="1575288"/>
            <a:ext cx="2359524" cy="459025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4"/>
          <p:cNvSpPr txBox="1"/>
          <p:nvPr/>
        </p:nvSpPr>
        <p:spPr>
          <a:xfrm>
            <a:off x="6357575" y="2064900"/>
            <a:ext cx="2564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Intuition:</a:t>
            </a:r>
            <a:endParaRPr b="1"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Follow the real trajectory for a bit, then switch to your estimate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→ “Trust the world for 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steps, then trust yourself”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16" name="Google Shape;416;p44"/>
          <p:cNvSpPr txBox="1"/>
          <p:nvPr/>
        </p:nvSpPr>
        <p:spPr>
          <a:xfrm>
            <a:off x="6411150" y="3042125"/>
            <a:ext cx="2564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Key idea:</a:t>
            </a:r>
            <a:endParaRPr b="1"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controls the tradeoff between real data and learned estimates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17" name="Google Shape;417;p44" title="Screenshot 2026-05-03 at 5.44.58 PM.png"/>
          <p:cNvPicPr preferRelativeResize="0"/>
          <p:nvPr/>
        </p:nvPicPr>
        <p:blipFill rotWithShape="1">
          <a:blip r:embed="rId8">
            <a:alphaModFix/>
          </a:blip>
          <a:srcRect b="19260" l="1759" r="0" t="7453"/>
          <a:stretch/>
        </p:blipFill>
        <p:spPr>
          <a:xfrm>
            <a:off x="241025" y="3976075"/>
            <a:ext cx="4447926" cy="107742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4"/>
          <p:cNvSpPr/>
          <p:nvPr/>
        </p:nvSpPr>
        <p:spPr>
          <a:xfrm>
            <a:off x="3249274" y="864018"/>
            <a:ext cx="2781402" cy="2920525"/>
          </a:xfrm>
          <a:custGeom>
            <a:rect b="b" l="l" r="r" t="t"/>
            <a:pathLst>
              <a:path extrusionOk="0" h="1786254" w="4714240">
                <a:moveTo>
                  <a:pt x="4206350" y="0"/>
                </a:moveTo>
                <a:lnTo>
                  <a:pt x="507732" y="0"/>
                </a:lnTo>
                <a:lnTo>
                  <a:pt x="446995" y="576"/>
                </a:lnTo>
                <a:lnTo>
                  <a:pt x="393357" y="2140"/>
                </a:lnTo>
                <a:lnTo>
                  <a:pt x="346226" y="5186"/>
                </a:lnTo>
                <a:lnTo>
                  <a:pt x="305011" y="10208"/>
                </a:lnTo>
                <a:lnTo>
                  <a:pt x="237963" y="28155"/>
                </a:lnTo>
                <a:lnTo>
                  <a:pt x="191030" y="49248"/>
                </a:lnTo>
                <a:lnTo>
                  <a:pt x="148119" y="76655"/>
                </a:lnTo>
                <a:lnTo>
                  <a:pt x="109803" y="109803"/>
                </a:lnTo>
                <a:lnTo>
                  <a:pt x="76655" y="148119"/>
                </a:lnTo>
                <a:lnTo>
                  <a:pt x="49248" y="191030"/>
                </a:lnTo>
                <a:lnTo>
                  <a:pt x="28156" y="237963"/>
                </a:lnTo>
                <a:lnTo>
                  <a:pt x="10208" y="305011"/>
                </a:lnTo>
                <a:lnTo>
                  <a:pt x="5186" y="346226"/>
                </a:lnTo>
                <a:lnTo>
                  <a:pt x="2140" y="393356"/>
                </a:lnTo>
                <a:lnTo>
                  <a:pt x="576" y="446994"/>
                </a:lnTo>
                <a:lnTo>
                  <a:pt x="0" y="507732"/>
                </a:lnTo>
                <a:lnTo>
                  <a:pt x="0" y="1277974"/>
                </a:lnTo>
                <a:lnTo>
                  <a:pt x="576" y="1338712"/>
                </a:lnTo>
                <a:lnTo>
                  <a:pt x="2140" y="1392350"/>
                </a:lnTo>
                <a:lnTo>
                  <a:pt x="5186" y="1439480"/>
                </a:lnTo>
                <a:lnTo>
                  <a:pt x="10208" y="1480695"/>
                </a:lnTo>
                <a:lnTo>
                  <a:pt x="28156" y="1547742"/>
                </a:lnTo>
                <a:lnTo>
                  <a:pt x="49248" y="1594676"/>
                </a:lnTo>
                <a:lnTo>
                  <a:pt x="76655" y="1637587"/>
                </a:lnTo>
                <a:lnTo>
                  <a:pt x="109803" y="1675903"/>
                </a:lnTo>
                <a:lnTo>
                  <a:pt x="148119" y="1709051"/>
                </a:lnTo>
                <a:lnTo>
                  <a:pt x="191030" y="1736458"/>
                </a:lnTo>
                <a:lnTo>
                  <a:pt x="237963" y="1757551"/>
                </a:lnTo>
                <a:lnTo>
                  <a:pt x="305011" y="1775498"/>
                </a:lnTo>
                <a:lnTo>
                  <a:pt x="346226" y="1780520"/>
                </a:lnTo>
                <a:lnTo>
                  <a:pt x="393357" y="1783567"/>
                </a:lnTo>
                <a:lnTo>
                  <a:pt x="446995" y="1785131"/>
                </a:lnTo>
                <a:lnTo>
                  <a:pt x="507732" y="1785707"/>
                </a:lnTo>
                <a:lnTo>
                  <a:pt x="4206350" y="1785707"/>
                </a:lnTo>
                <a:lnTo>
                  <a:pt x="4267088" y="1785131"/>
                </a:lnTo>
                <a:lnTo>
                  <a:pt x="4320726" y="1783567"/>
                </a:lnTo>
                <a:lnTo>
                  <a:pt x="4367856" y="1780520"/>
                </a:lnTo>
                <a:lnTo>
                  <a:pt x="4409071" y="1775498"/>
                </a:lnTo>
                <a:lnTo>
                  <a:pt x="4476118" y="1757551"/>
                </a:lnTo>
                <a:lnTo>
                  <a:pt x="4523052" y="1736458"/>
                </a:lnTo>
                <a:lnTo>
                  <a:pt x="4565963" y="1709051"/>
                </a:lnTo>
                <a:lnTo>
                  <a:pt x="4604279" y="1675903"/>
                </a:lnTo>
                <a:lnTo>
                  <a:pt x="4637427" y="1637587"/>
                </a:lnTo>
                <a:lnTo>
                  <a:pt x="4664834" y="1594676"/>
                </a:lnTo>
                <a:lnTo>
                  <a:pt x="4685926" y="1547742"/>
                </a:lnTo>
                <a:lnTo>
                  <a:pt x="4703874" y="1480695"/>
                </a:lnTo>
                <a:lnTo>
                  <a:pt x="4708896" y="1439480"/>
                </a:lnTo>
                <a:lnTo>
                  <a:pt x="4711942" y="1392350"/>
                </a:lnTo>
                <a:lnTo>
                  <a:pt x="4713507" y="1338712"/>
                </a:lnTo>
                <a:lnTo>
                  <a:pt x="4714083" y="1277974"/>
                </a:lnTo>
                <a:lnTo>
                  <a:pt x="4714083" y="507732"/>
                </a:lnTo>
                <a:lnTo>
                  <a:pt x="4713507" y="446994"/>
                </a:lnTo>
                <a:lnTo>
                  <a:pt x="4711942" y="393356"/>
                </a:lnTo>
                <a:lnTo>
                  <a:pt x="4708896" y="346226"/>
                </a:lnTo>
                <a:lnTo>
                  <a:pt x="4703874" y="305011"/>
                </a:lnTo>
                <a:lnTo>
                  <a:pt x="4685926" y="237963"/>
                </a:lnTo>
                <a:lnTo>
                  <a:pt x="4664834" y="191030"/>
                </a:lnTo>
                <a:lnTo>
                  <a:pt x="4637427" y="148119"/>
                </a:lnTo>
                <a:lnTo>
                  <a:pt x="4604279" y="109803"/>
                </a:lnTo>
                <a:lnTo>
                  <a:pt x="4565963" y="76655"/>
                </a:lnTo>
                <a:lnTo>
                  <a:pt x="4523052" y="49248"/>
                </a:lnTo>
                <a:lnTo>
                  <a:pt x="4476118" y="28155"/>
                </a:lnTo>
                <a:lnTo>
                  <a:pt x="4409071" y="10208"/>
                </a:lnTo>
                <a:lnTo>
                  <a:pt x="4367856" y="5186"/>
                </a:lnTo>
                <a:lnTo>
                  <a:pt x="4320726" y="2140"/>
                </a:lnTo>
                <a:lnTo>
                  <a:pt x="4267088" y="576"/>
                </a:lnTo>
                <a:lnTo>
                  <a:pt x="4206350" y="0"/>
                </a:lnTo>
                <a:close/>
              </a:path>
            </a:pathLst>
          </a:custGeom>
          <a:solidFill>
            <a:srgbClr val="CB297B">
              <a:alpha val="1725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84"/>
          </a:p>
        </p:txBody>
      </p:sp>
      <p:sp>
        <p:nvSpPr>
          <p:cNvPr id="419" name="Google Shape;419;p44"/>
          <p:cNvSpPr/>
          <p:nvPr/>
        </p:nvSpPr>
        <p:spPr>
          <a:xfrm>
            <a:off x="272175" y="881475"/>
            <a:ext cx="2781402" cy="3000907"/>
          </a:xfrm>
          <a:custGeom>
            <a:rect b="b" l="l" r="r" t="t"/>
            <a:pathLst>
              <a:path extrusionOk="0" h="1786254" w="4714240">
                <a:moveTo>
                  <a:pt x="4206350" y="0"/>
                </a:moveTo>
                <a:lnTo>
                  <a:pt x="507732" y="0"/>
                </a:lnTo>
                <a:lnTo>
                  <a:pt x="446995" y="576"/>
                </a:lnTo>
                <a:lnTo>
                  <a:pt x="393357" y="2140"/>
                </a:lnTo>
                <a:lnTo>
                  <a:pt x="346226" y="5186"/>
                </a:lnTo>
                <a:lnTo>
                  <a:pt x="305011" y="10208"/>
                </a:lnTo>
                <a:lnTo>
                  <a:pt x="237963" y="28156"/>
                </a:lnTo>
                <a:lnTo>
                  <a:pt x="191030" y="49249"/>
                </a:lnTo>
                <a:lnTo>
                  <a:pt x="148119" y="76656"/>
                </a:lnTo>
                <a:lnTo>
                  <a:pt x="109803" y="109803"/>
                </a:lnTo>
                <a:lnTo>
                  <a:pt x="76655" y="148119"/>
                </a:lnTo>
                <a:lnTo>
                  <a:pt x="49248" y="191031"/>
                </a:lnTo>
                <a:lnTo>
                  <a:pt x="28156" y="237964"/>
                </a:lnTo>
                <a:lnTo>
                  <a:pt x="10208" y="305012"/>
                </a:lnTo>
                <a:lnTo>
                  <a:pt x="5186" y="346226"/>
                </a:lnTo>
                <a:lnTo>
                  <a:pt x="2140" y="393357"/>
                </a:lnTo>
                <a:lnTo>
                  <a:pt x="576" y="446995"/>
                </a:lnTo>
                <a:lnTo>
                  <a:pt x="0" y="507732"/>
                </a:lnTo>
                <a:lnTo>
                  <a:pt x="0" y="1277975"/>
                </a:lnTo>
                <a:lnTo>
                  <a:pt x="576" y="1338712"/>
                </a:lnTo>
                <a:lnTo>
                  <a:pt x="2140" y="1392350"/>
                </a:lnTo>
                <a:lnTo>
                  <a:pt x="5186" y="1439481"/>
                </a:lnTo>
                <a:lnTo>
                  <a:pt x="10208" y="1480695"/>
                </a:lnTo>
                <a:lnTo>
                  <a:pt x="28156" y="1547743"/>
                </a:lnTo>
                <a:lnTo>
                  <a:pt x="49248" y="1594677"/>
                </a:lnTo>
                <a:lnTo>
                  <a:pt x="76655" y="1637588"/>
                </a:lnTo>
                <a:lnTo>
                  <a:pt x="109803" y="1675904"/>
                </a:lnTo>
                <a:lnTo>
                  <a:pt x="148119" y="1709052"/>
                </a:lnTo>
                <a:lnTo>
                  <a:pt x="191030" y="1736459"/>
                </a:lnTo>
                <a:lnTo>
                  <a:pt x="237963" y="1757552"/>
                </a:lnTo>
                <a:lnTo>
                  <a:pt x="305011" y="1775499"/>
                </a:lnTo>
                <a:lnTo>
                  <a:pt x="346226" y="1780521"/>
                </a:lnTo>
                <a:lnTo>
                  <a:pt x="393357" y="1783567"/>
                </a:lnTo>
                <a:lnTo>
                  <a:pt x="446995" y="1785131"/>
                </a:lnTo>
                <a:lnTo>
                  <a:pt x="507732" y="1785707"/>
                </a:lnTo>
                <a:lnTo>
                  <a:pt x="4206350" y="1785707"/>
                </a:lnTo>
                <a:lnTo>
                  <a:pt x="4267088" y="1785131"/>
                </a:lnTo>
                <a:lnTo>
                  <a:pt x="4320726" y="1783567"/>
                </a:lnTo>
                <a:lnTo>
                  <a:pt x="4367856" y="1780521"/>
                </a:lnTo>
                <a:lnTo>
                  <a:pt x="4409071" y="1775499"/>
                </a:lnTo>
                <a:lnTo>
                  <a:pt x="4476118" y="1757552"/>
                </a:lnTo>
                <a:lnTo>
                  <a:pt x="4523052" y="1736459"/>
                </a:lnTo>
                <a:lnTo>
                  <a:pt x="4565963" y="1709052"/>
                </a:lnTo>
                <a:lnTo>
                  <a:pt x="4604279" y="1675904"/>
                </a:lnTo>
                <a:lnTo>
                  <a:pt x="4637427" y="1637588"/>
                </a:lnTo>
                <a:lnTo>
                  <a:pt x="4664834" y="1594677"/>
                </a:lnTo>
                <a:lnTo>
                  <a:pt x="4685926" y="1547743"/>
                </a:lnTo>
                <a:lnTo>
                  <a:pt x="4703874" y="1480695"/>
                </a:lnTo>
                <a:lnTo>
                  <a:pt x="4708896" y="1439481"/>
                </a:lnTo>
                <a:lnTo>
                  <a:pt x="4711942" y="1392350"/>
                </a:lnTo>
                <a:lnTo>
                  <a:pt x="4713507" y="1338712"/>
                </a:lnTo>
                <a:lnTo>
                  <a:pt x="4714083" y="1277975"/>
                </a:lnTo>
                <a:lnTo>
                  <a:pt x="4714083" y="507732"/>
                </a:lnTo>
                <a:lnTo>
                  <a:pt x="4713507" y="446995"/>
                </a:lnTo>
                <a:lnTo>
                  <a:pt x="4711942" y="393357"/>
                </a:lnTo>
                <a:lnTo>
                  <a:pt x="4708896" y="346226"/>
                </a:lnTo>
                <a:lnTo>
                  <a:pt x="4703874" y="305012"/>
                </a:lnTo>
                <a:lnTo>
                  <a:pt x="4685926" y="237964"/>
                </a:lnTo>
                <a:lnTo>
                  <a:pt x="4664834" y="191031"/>
                </a:lnTo>
                <a:lnTo>
                  <a:pt x="4637427" y="148119"/>
                </a:lnTo>
                <a:lnTo>
                  <a:pt x="4604279" y="109803"/>
                </a:lnTo>
                <a:lnTo>
                  <a:pt x="4565963" y="76656"/>
                </a:lnTo>
                <a:lnTo>
                  <a:pt x="4523052" y="49249"/>
                </a:lnTo>
                <a:lnTo>
                  <a:pt x="4476118" y="28156"/>
                </a:lnTo>
                <a:lnTo>
                  <a:pt x="4409071" y="10208"/>
                </a:lnTo>
                <a:lnTo>
                  <a:pt x="4367856" y="5186"/>
                </a:lnTo>
                <a:lnTo>
                  <a:pt x="4320726" y="2140"/>
                </a:lnTo>
                <a:lnTo>
                  <a:pt x="4267088" y="576"/>
                </a:lnTo>
                <a:lnTo>
                  <a:pt x="4206350" y="0"/>
                </a:lnTo>
                <a:close/>
              </a:path>
            </a:pathLst>
          </a:custGeom>
          <a:solidFill>
            <a:srgbClr val="0076BA">
              <a:alpha val="2471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84"/>
          </a:p>
        </p:txBody>
      </p:sp>
      <p:sp>
        <p:nvSpPr>
          <p:cNvPr id="420" name="Google Shape;420;p44"/>
          <p:cNvSpPr/>
          <p:nvPr/>
        </p:nvSpPr>
        <p:spPr>
          <a:xfrm>
            <a:off x="6233674" y="919343"/>
            <a:ext cx="2781402" cy="2920525"/>
          </a:xfrm>
          <a:custGeom>
            <a:rect b="b" l="l" r="r" t="t"/>
            <a:pathLst>
              <a:path extrusionOk="0" h="1786254" w="4714240">
                <a:moveTo>
                  <a:pt x="4206350" y="0"/>
                </a:moveTo>
                <a:lnTo>
                  <a:pt x="507732" y="0"/>
                </a:lnTo>
                <a:lnTo>
                  <a:pt x="446995" y="576"/>
                </a:lnTo>
                <a:lnTo>
                  <a:pt x="393357" y="2140"/>
                </a:lnTo>
                <a:lnTo>
                  <a:pt x="346226" y="5186"/>
                </a:lnTo>
                <a:lnTo>
                  <a:pt x="305011" y="10208"/>
                </a:lnTo>
                <a:lnTo>
                  <a:pt x="237963" y="28155"/>
                </a:lnTo>
                <a:lnTo>
                  <a:pt x="191030" y="49248"/>
                </a:lnTo>
                <a:lnTo>
                  <a:pt x="148119" y="76655"/>
                </a:lnTo>
                <a:lnTo>
                  <a:pt x="109803" y="109803"/>
                </a:lnTo>
                <a:lnTo>
                  <a:pt x="76655" y="148119"/>
                </a:lnTo>
                <a:lnTo>
                  <a:pt x="49248" y="191030"/>
                </a:lnTo>
                <a:lnTo>
                  <a:pt x="28156" y="237963"/>
                </a:lnTo>
                <a:lnTo>
                  <a:pt x="10208" y="305011"/>
                </a:lnTo>
                <a:lnTo>
                  <a:pt x="5186" y="346226"/>
                </a:lnTo>
                <a:lnTo>
                  <a:pt x="2140" y="393356"/>
                </a:lnTo>
                <a:lnTo>
                  <a:pt x="576" y="446994"/>
                </a:lnTo>
                <a:lnTo>
                  <a:pt x="0" y="507732"/>
                </a:lnTo>
                <a:lnTo>
                  <a:pt x="0" y="1277974"/>
                </a:lnTo>
                <a:lnTo>
                  <a:pt x="576" y="1338712"/>
                </a:lnTo>
                <a:lnTo>
                  <a:pt x="2140" y="1392350"/>
                </a:lnTo>
                <a:lnTo>
                  <a:pt x="5186" y="1439480"/>
                </a:lnTo>
                <a:lnTo>
                  <a:pt x="10208" y="1480695"/>
                </a:lnTo>
                <a:lnTo>
                  <a:pt x="28156" y="1547742"/>
                </a:lnTo>
                <a:lnTo>
                  <a:pt x="49248" y="1594676"/>
                </a:lnTo>
                <a:lnTo>
                  <a:pt x="76655" y="1637587"/>
                </a:lnTo>
                <a:lnTo>
                  <a:pt x="109803" y="1675903"/>
                </a:lnTo>
                <a:lnTo>
                  <a:pt x="148119" y="1709051"/>
                </a:lnTo>
                <a:lnTo>
                  <a:pt x="191030" y="1736458"/>
                </a:lnTo>
                <a:lnTo>
                  <a:pt x="237963" y="1757551"/>
                </a:lnTo>
                <a:lnTo>
                  <a:pt x="305011" y="1775498"/>
                </a:lnTo>
                <a:lnTo>
                  <a:pt x="346226" y="1780520"/>
                </a:lnTo>
                <a:lnTo>
                  <a:pt x="393357" y="1783567"/>
                </a:lnTo>
                <a:lnTo>
                  <a:pt x="446995" y="1785131"/>
                </a:lnTo>
                <a:lnTo>
                  <a:pt x="507732" y="1785707"/>
                </a:lnTo>
                <a:lnTo>
                  <a:pt x="4206350" y="1785707"/>
                </a:lnTo>
                <a:lnTo>
                  <a:pt x="4267088" y="1785131"/>
                </a:lnTo>
                <a:lnTo>
                  <a:pt x="4320726" y="1783567"/>
                </a:lnTo>
                <a:lnTo>
                  <a:pt x="4367856" y="1780520"/>
                </a:lnTo>
                <a:lnTo>
                  <a:pt x="4409071" y="1775498"/>
                </a:lnTo>
                <a:lnTo>
                  <a:pt x="4476118" y="1757551"/>
                </a:lnTo>
                <a:lnTo>
                  <a:pt x="4523052" y="1736458"/>
                </a:lnTo>
                <a:lnTo>
                  <a:pt x="4565963" y="1709051"/>
                </a:lnTo>
                <a:lnTo>
                  <a:pt x="4604279" y="1675903"/>
                </a:lnTo>
                <a:lnTo>
                  <a:pt x="4637427" y="1637587"/>
                </a:lnTo>
                <a:lnTo>
                  <a:pt x="4664834" y="1594676"/>
                </a:lnTo>
                <a:lnTo>
                  <a:pt x="4685926" y="1547742"/>
                </a:lnTo>
                <a:lnTo>
                  <a:pt x="4703874" y="1480695"/>
                </a:lnTo>
                <a:lnTo>
                  <a:pt x="4708896" y="1439480"/>
                </a:lnTo>
                <a:lnTo>
                  <a:pt x="4711942" y="1392350"/>
                </a:lnTo>
                <a:lnTo>
                  <a:pt x="4713507" y="1338712"/>
                </a:lnTo>
                <a:lnTo>
                  <a:pt x="4714083" y="1277974"/>
                </a:lnTo>
                <a:lnTo>
                  <a:pt x="4714083" y="507732"/>
                </a:lnTo>
                <a:lnTo>
                  <a:pt x="4713507" y="446994"/>
                </a:lnTo>
                <a:lnTo>
                  <a:pt x="4711942" y="393356"/>
                </a:lnTo>
                <a:lnTo>
                  <a:pt x="4708896" y="346226"/>
                </a:lnTo>
                <a:lnTo>
                  <a:pt x="4703874" y="305011"/>
                </a:lnTo>
                <a:lnTo>
                  <a:pt x="4685926" y="237963"/>
                </a:lnTo>
                <a:lnTo>
                  <a:pt x="4664834" y="191030"/>
                </a:lnTo>
                <a:lnTo>
                  <a:pt x="4637427" y="148119"/>
                </a:lnTo>
                <a:lnTo>
                  <a:pt x="4604279" y="109803"/>
                </a:lnTo>
                <a:lnTo>
                  <a:pt x="4565963" y="76655"/>
                </a:lnTo>
                <a:lnTo>
                  <a:pt x="4523052" y="49248"/>
                </a:lnTo>
                <a:lnTo>
                  <a:pt x="4476118" y="28155"/>
                </a:lnTo>
                <a:lnTo>
                  <a:pt x="4409071" y="10208"/>
                </a:lnTo>
                <a:lnTo>
                  <a:pt x="4367856" y="5186"/>
                </a:lnTo>
                <a:lnTo>
                  <a:pt x="4320726" y="2140"/>
                </a:lnTo>
                <a:lnTo>
                  <a:pt x="4267088" y="576"/>
                </a:lnTo>
                <a:lnTo>
                  <a:pt x="4206350" y="0"/>
                </a:lnTo>
                <a:close/>
              </a:path>
            </a:pathLst>
          </a:custGeom>
          <a:solidFill>
            <a:srgbClr val="00A89D">
              <a:alpha val="2196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84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5"/>
          <p:cNvSpPr/>
          <p:nvPr/>
        </p:nvSpPr>
        <p:spPr>
          <a:xfrm>
            <a:off x="311700" y="1152475"/>
            <a:ext cx="2781402" cy="1746063"/>
          </a:xfrm>
          <a:custGeom>
            <a:rect b="b" l="l" r="r" t="t"/>
            <a:pathLst>
              <a:path extrusionOk="0" h="1786254" w="4714240">
                <a:moveTo>
                  <a:pt x="4206350" y="0"/>
                </a:moveTo>
                <a:lnTo>
                  <a:pt x="507732" y="0"/>
                </a:lnTo>
                <a:lnTo>
                  <a:pt x="446995" y="576"/>
                </a:lnTo>
                <a:lnTo>
                  <a:pt x="393357" y="2140"/>
                </a:lnTo>
                <a:lnTo>
                  <a:pt x="346226" y="5186"/>
                </a:lnTo>
                <a:lnTo>
                  <a:pt x="305011" y="10208"/>
                </a:lnTo>
                <a:lnTo>
                  <a:pt x="237963" y="28155"/>
                </a:lnTo>
                <a:lnTo>
                  <a:pt x="191030" y="49248"/>
                </a:lnTo>
                <a:lnTo>
                  <a:pt x="148119" y="76655"/>
                </a:lnTo>
                <a:lnTo>
                  <a:pt x="109803" y="109803"/>
                </a:lnTo>
                <a:lnTo>
                  <a:pt x="76655" y="148119"/>
                </a:lnTo>
                <a:lnTo>
                  <a:pt x="49248" y="191030"/>
                </a:lnTo>
                <a:lnTo>
                  <a:pt x="28156" y="237963"/>
                </a:lnTo>
                <a:lnTo>
                  <a:pt x="10208" y="305011"/>
                </a:lnTo>
                <a:lnTo>
                  <a:pt x="5186" y="346226"/>
                </a:lnTo>
                <a:lnTo>
                  <a:pt x="2140" y="393356"/>
                </a:lnTo>
                <a:lnTo>
                  <a:pt x="576" y="446994"/>
                </a:lnTo>
                <a:lnTo>
                  <a:pt x="0" y="507732"/>
                </a:lnTo>
                <a:lnTo>
                  <a:pt x="0" y="1277974"/>
                </a:lnTo>
                <a:lnTo>
                  <a:pt x="576" y="1338712"/>
                </a:lnTo>
                <a:lnTo>
                  <a:pt x="2140" y="1392350"/>
                </a:lnTo>
                <a:lnTo>
                  <a:pt x="5186" y="1439480"/>
                </a:lnTo>
                <a:lnTo>
                  <a:pt x="10208" y="1480695"/>
                </a:lnTo>
                <a:lnTo>
                  <a:pt x="28156" y="1547742"/>
                </a:lnTo>
                <a:lnTo>
                  <a:pt x="49248" y="1594676"/>
                </a:lnTo>
                <a:lnTo>
                  <a:pt x="76655" y="1637587"/>
                </a:lnTo>
                <a:lnTo>
                  <a:pt x="109803" y="1675903"/>
                </a:lnTo>
                <a:lnTo>
                  <a:pt x="148119" y="1709051"/>
                </a:lnTo>
                <a:lnTo>
                  <a:pt x="191030" y="1736458"/>
                </a:lnTo>
                <a:lnTo>
                  <a:pt x="237963" y="1757551"/>
                </a:lnTo>
                <a:lnTo>
                  <a:pt x="305011" y="1775498"/>
                </a:lnTo>
                <a:lnTo>
                  <a:pt x="346226" y="1780520"/>
                </a:lnTo>
                <a:lnTo>
                  <a:pt x="393357" y="1783567"/>
                </a:lnTo>
                <a:lnTo>
                  <a:pt x="446995" y="1785131"/>
                </a:lnTo>
                <a:lnTo>
                  <a:pt x="507732" y="1785707"/>
                </a:lnTo>
                <a:lnTo>
                  <a:pt x="4206350" y="1785707"/>
                </a:lnTo>
                <a:lnTo>
                  <a:pt x="4267088" y="1785131"/>
                </a:lnTo>
                <a:lnTo>
                  <a:pt x="4320726" y="1783567"/>
                </a:lnTo>
                <a:lnTo>
                  <a:pt x="4367856" y="1780520"/>
                </a:lnTo>
                <a:lnTo>
                  <a:pt x="4409071" y="1775498"/>
                </a:lnTo>
                <a:lnTo>
                  <a:pt x="4476118" y="1757551"/>
                </a:lnTo>
                <a:lnTo>
                  <a:pt x="4523052" y="1736458"/>
                </a:lnTo>
                <a:lnTo>
                  <a:pt x="4565963" y="1709051"/>
                </a:lnTo>
                <a:lnTo>
                  <a:pt x="4604279" y="1675903"/>
                </a:lnTo>
                <a:lnTo>
                  <a:pt x="4637427" y="1637587"/>
                </a:lnTo>
                <a:lnTo>
                  <a:pt x="4664834" y="1594676"/>
                </a:lnTo>
                <a:lnTo>
                  <a:pt x="4685926" y="1547742"/>
                </a:lnTo>
                <a:lnTo>
                  <a:pt x="4703874" y="1480695"/>
                </a:lnTo>
                <a:lnTo>
                  <a:pt x="4708896" y="1439480"/>
                </a:lnTo>
                <a:lnTo>
                  <a:pt x="4711942" y="1392350"/>
                </a:lnTo>
                <a:lnTo>
                  <a:pt x="4713507" y="1338712"/>
                </a:lnTo>
                <a:lnTo>
                  <a:pt x="4714083" y="1277974"/>
                </a:lnTo>
                <a:lnTo>
                  <a:pt x="4714083" y="507732"/>
                </a:lnTo>
                <a:lnTo>
                  <a:pt x="4713507" y="446994"/>
                </a:lnTo>
                <a:lnTo>
                  <a:pt x="4711942" y="393356"/>
                </a:lnTo>
                <a:lnTo>
                  <a:pt x="4708896" y="346226"/>
                </a:lnTo>
                <a:lnTo>
                  <a:pt x="4703874" y="305011"/>
                </a:lnTo>
                <a:lnTo>
                  <a:pt x="4685926" y="237963"/>
                </a:lnTo>
                <a:lnTo>
                  <a:pt x="4664834" y="191030"/>
                </a:lnTo>
                <a:lnTo>
                  <a:pt x="4637427" y="148119"/>
                </a:lnTo>
                <a:lnTo>
                  <a:pt x="4604279" y="109803"/>
                </a:lnTo>
                <a:lnTo>
                  <a:pt x="4565963" y="76655"/>
                </a:lnTo>
                <a:lnTo>
                  <a:pt x="4523052" y="49248"/>
                </a:lnTo>
                <a:lnTo>
                  <a:pt x="4476118" y="28155"/>
                </a:lnTo>
                <a:lnTo>
                  <a:pt x="4409071" y="10208"/>
                </a:lnTo>
                <a:lnTo>
                  <a:pt x="4367856" y="5186"/>
                </a:lnTo>
                <a:lnTo>
                  <a:pt x="4320726" y="2140"/>
                </a:lnTo>
                <a:lnTo>
                  <a:pt x="4267088" y="576"/>
                </a:lnTo>
                <a:lnTo>
                  <a:pt x="4206350" y="0"/>
                </a:lnTo>
                <a:close/>
              </a:path>
            </a:pathLst>
          </a:custGeom>
          <a:solidFill>
            <a:srgbClr val="00A89D">
              <a:alpha val="2196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84"/>
          </a:p>
        </p:txBody>
      </p:sp>
      <p:sp>
        <p:nvSpPr>
          <p:cNvPr id="426" name="Google Shape;426;p45"/>
          <p:cNvSpPr txBox="1"/>
          <p:nvPr/>
        </p:nvSpPr>
        <p:spPr>
          <a:xfrm>
            <a:off x="315352" y="1152476"/>
            <a:ext cx="2774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03475" lIns="103475" spcFirstLastPara="1" rIns="103475" wrap="square" tIns="1034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58">
                <a:solidFill>
                  <a:srgbClr val="00A89D"/>
                </a:solidFill>
                <a:latin typeface="Nunito"/>
                <a:ea typeface="Nunito"/>
                <a:cs typeface="Nunito"/>
                <a:sym typeface="Nunito"/>
              </a:rPr>
              <a:t>Goal</a:t>
            </a:r>
            <a:endParaRPr b="1" sz="1358">
              <a:solidFill>
                <a:srgbClr val="00A89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27" name="Google Shape;427;p45"/>
          <p:cNvSpPr txBox="1"/>
          <p:nvPr/>
        </p:nvSpPr>
        <p:spPr>
          <a:xfrm>
            <a:off x="381050" y="1463622"/>
            <a:ext cx="2642700" cy="18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B0A0"/>
                </a:solidFill>
                <a:latin typeface="Nunito"/>
                <a:ea typeface="Nunito"/>
                <a:cs typeface="Nunito"/>
                <a:sym typeface="Nunito"/>
              </a:rPr>
              <a:t>Key idea: </a:t>
            </a:r>
            <a:r>
              <a:rPr lang="en" sz="110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Learn the optimal Q-function Q*(s,a) directly, without a policy — then act greedily: </a:t>
            </a:r>
            <a:endParaRPr sz="1100">
              <a:solidFill>
                <a:srgbClr val="44444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4444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4444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A89D"/>
                </a:solidFill>
                <a:latin typeface="Nunito"/>
                <a:ea typeface="Nunito"/>
                <a:cs typeface="Nunito"/>
                <a:sym typeface="Nunito"/>
              </a:rPr>
              <a:t>Important</a:t>
            </a:r>
            <a:r>
              <a:rPr lang="en" sz="110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: Q-learning is off policy!</a:t>
            </a:r>
            <a:endParaRPr b="1"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428" name="Google Shape;428;p45"/>
          <p:cNvGrpSpPr/>
          <p:nvPr/>
        </p:nvGrpSpPr>
        <p:grpSpPr>
          <a:xfrm>
            <a:off x="3023750" y="1152475"/>
            <a:ext cx="3351000" cy="2426094"/>
            <a:chOff x="26900" y="2835125"/>
            <a:chExt cx="3351000" cy="2426094"/>
          </a:xfrm>
        </p:grpSpPr>
        <p:sp>
          <p:nvSpPr>
            <p:cNvPr id="429" name="Google Shape;429;p45"/>
            <p:cNvSpPr/>
            <p:nvPr/>
          </p:nvSpPr>
          <p:spPr>
            <a:xfrm>
              <a:off x="311700" y="2835125"/>
              <a:ext cx="2781402" cy="1210187"/>
            </a:xfrm>
            <a:custGeom>
              <a:rect b="b" l="l" r="r" t="t"/>
              <a:pathLst>
                <a:path extrusionOk="0" h="1786254" w="4714240">
                  <a:moveTo>
                    <a:pt x="4206350" y="0"/>
                  </a:moveTo>
                  <a:lnTo>
                    <a:pt x="507732" y="0"/>
                  </a:lnTo>
                  <a:lnTo>
                    <a:pt x="446995" y="576"/>
                  </a:lnTo>
                  <a:lnTo>
                    <a:pt x="393357" y="2140"/>
                  </a:lnTo>
                  <a:lnTo>
                    <a:pt x="346226" y="5186"/>
                  </a:lnTo>
                  <a:lnTo>
                    <a:pt x="305011" y="10208"/>
                  </a:lnTo>
                  <a:lnTo>
                    <a:pt x="237963" y="28155"/>
                  </a:lnTo>
                  <a:lnTo>
                    <a:pt x="191030" y="49248"/>
                  </a:lnTo>
                  <a:lnTo>
                    <a:pt x="148119" y="76655"/>
                  </a:lnTo>
                  <a:lnTo>
                    <a:pt x="109803" y="109803"/>
                  </a:lnTo>
                  <a:lnTo>
                    <a:pt x="76655" y="148119"/>
                  </a:lnTo>
                  <a:lnTo>
                    <a:pt x="49248" y="191030"/>
                  </a:lnTo>
                  <a:lnTo>
                    <a:pt x="28156" y="237963"/>
                  </a:lnTo>
                  <a:lnTo>
                    <a:pt x="10208" y="305011"/>
                  </a:lnTo>
                  <a:lnTo>
                    <a:pt x="5186" y="346226"/>
                  </a:lnTo>
                  <a:lnTo>
                    <a:pt x="2140" y="393356"/>
                  </a:lnTo>
                  <a:lnTo>
                    <a:pt x="576" y="446994"/>
                  </a:lnTo>
                  <a:lnTo>
                    <a:pt x="0" y="507732"/>
                  </a:lnTo>
                  <a:lnTo>
                    <a:pt x="0" y="1277974"/>
                  </a:lnTo>
                  <a:lnTo>
                    <a:pt x="576" y="1338712"/>
                  </a:lnTo>
                  <a:lnTo>
                    <a:pt x="2140" y="1392350"/>
                  </a:lnTo>
                  <a:lnTo>
                    <a:pt x="5186" y="1439480"/>
                  </a:lnTo>
                  <a:lnTo>
                    <a:pt x="10208" y="1480695"/>
                  </a:lnTo>
                  <a:lnTo>
                    <a:pt x="28156" y="1547742"/>
                  </a:lnTo>
                  <a:lnTo>
                    <a:pt x="49248" y="1594676"/>
                  </a:lnTo>
                  <a:lnTo>
                    <a:pt x="76655" y="1637587"/>
                  </a:lnTo>
                  <a:lnTo>
                    <a:pt x="109803" y="1675903"/>
                  </a:lnTo>
                  <a:lnTo>
                    <a:pt x="148119" y="1709051"/>
                  </a:lnTo>
                  <a:lnTo>
                    <a:pt x="191030" y="1736458"/>
                  </a:lnTo>
                  <a:lnTo>
                    <a:pt x="237963" y="1757551"/>
                  </a:lnTo>
                  <a:lnTo>
                    <a:pt x="305011" y="1775498"/>
                  </a:lnTo>
                  <a:lnTo>
                    <a:pt x="346226" y="1780520"/>
                  </a:lnTo>
                  <a:lnTo>
                    <a:pt x="393357" y="1783567"/>
                  </a:lnTo>
                  <a:lnTo>
                    <a:pt x="446995" y="1785131"/>
                  </a:lnTo>
                  <a:lnTo>
                    <a:pt x="507732" y="1785707"/>
                  </a:lnTo>
                  <a:lnTo>
                    <a:pt x="4206350" y="1785707"/>
                  </a:lnTo>
                  <a:lnTo>
                    <a:pt x="4267088" y="1785131"/>
                  </a:lnTo>
                  <a:lnTo>
                    <a:pt x="4320726" y="1783567"/>
                  </a:lnTo>
                  <a:lnTo>
                    <a:pt x="4367856" y="1780520"/>
                  </a:lnTo>
                  <a:lnTo>
                    <a:pt x="4409071" y="1775498"/>
                  </a:lnTo>
                  <a:lnTo>
                    <a:pt x="4476118" y="1757551"/>
                  </a:lnTo>
                  <a:lnTo>
                    <a:pt x="4523052" y="1736458"/>
                  </a:lnTo>
                  <a:lnTo>
                    <a:pt x="4565963" y="1709051"/>
                  </a:lnTo>
                  <a:lnTo>
                    <a:pt x="4604279" y="1675903"/>
                  </a:lnTo>
                  <a:lnTo>
                    <a:pt x="4637427" y="1637587"/>
                  </a:lnTo>
                  <a:lnTo>
                    <a:pt x="4664834" y="1594676"/>
                  </a:lnTo>
                  <a:lnTo>
                    <a:pt x="4685926" y="1547742"/>
                  </a:lnTo>
                  <a:lnTo>
                    <a:pt x="4703874" y="1480695"/>
                  </a:lnTo>
                  <a:lnTo>
                    <a:pt x="4708896" y="1439480"/>
                  </a:lnTo>
                  <a:lnTo>
                    <a:pt x="4711942" y="1392350"/>
                  </a:lnTo>
                  <a:lnTo>
                    <a:pt x="4713507" y="1338712"/>
                  </a:lnTo>
                  <a:lnTo>
                    <a:pt x="4714083" y="1277974"/>
                  </a:lnTo>
                  <a:lnTo>
                    <a:pt x="4714083" y="507732"/>
                  </a:lnTo>
                  <a:lnTo>
                    <a:pt x="4713507" y="446994"/>
                  </a:lnTo>
                  <a:lnTo>
                    <a:pt x="4711942" y="393356"/>
                  </a:lnTo>
                  <a:lnTo>
                    <a:pt x="4708896" y="346226"/>
                  </a:lnTo>
                  <a:lnTo>
                    <a:pt x="4703874" y="305011"/>
                  </a:lnTo>
                  <a:lnTo>
                    <a:pt x="4685926" y="237963"/>
                  </a:lnTo>
                  <a:lnTo>
                    <a:pt x="4664834" y="191030"/>
                  </a:lnTo>
                  <a:lnTo>
                    <a:pt x="4637427" y="148119"/>
                  </a:lnTo>
                  <a:lnTo>
                    <a:pt x="4604279" y="109803"/>
                  </a:lnTo>
                  <a:lnTo>
                    <a:pt x="4565963" y="76655"/>
                  </a:lnTo>
                  <a:lnTo>
                    <a:pt x="4523052" y="49248"/>
                  </a:lnTo>
                  <a:lnTo>
                    <a:pt x="4476118" y="28155"/>
                  </a:lnTo>
                  <a:lnTo>
                    <a:pt x="4409071" y="10208"/>
                  </a:lnTo>
                  <a:lnTo>
                    <a:pt x="4367856" y="5186"/>
                  </a:lnTo>
                  <a:lnTo>
                    <a:pt x="4320726" y="2140"/>
                  </a:lnTo>
                  <a:lnTo>
                    <a:pt x="4267088" y="576"/>
                  </a:lnTo>
                  <a:lnTo>
                    <a:pt x="4206350" y="0"/>
                  </a:lnTo>
                  <a:close/>
                </a:path>
              </a:pathLst>
            </a:custGeom>
            <a:solidFill>
              <a:srgbClr val="F8BA00">
                <a:alpha val="21180"/>
              </a:srgbClr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84"/>
            </a:p>
          </p:txBody>
        </p:sp>
        <p:sp>
          <p:nvSpPr>
            <p:cNvPr id="430" name="Google Shape;430;p45"/>
            <p:cNvSpPr txBox="1"/>
            <p:nvPr/>
          </p:nvSpPr>
          <p:spPr>
            <a:xfrm>
              <a:off x="26900" y="2835725"/>
              <a:ext cx="3351000" cy="41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3475" lIns="103475" spcFirstLastPara="1" rIns="103475" wrap="square" tIns="103475">
              <a:spAutoFit/>
            </a:bodyPr>
            <a:lstStyle/>
            <a:p>
              <a:pPr indent="0" lvl="0" marL="381000" marR="381000" rtl="0" algn="l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" sz="1350">
                  <a:solidFill>
                    <a:srgbClr val="4BACC6"/>
                  </a:solidFill>
                  <a:latin typeface="Nunito"/>
                  <a:ea typeface="Nunito"/>
                  <a:cs typeface="Nunito"/>
                  <a:sym typeface="Nunito"/>
                </a:rPr>
                <a:t>Bellman Optimality Equation</a:t>
              </a:r>
              <a:endParaRPr b="1" sz="1350">
                <a:solidFill>
                  <a:srgbClr val="00A89D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  <p:sp>
          <p:nvSpPr>
            <p:cNvPr id="431" name="Google Shape;431;p45"/>
            <p:cNvSpPr txBox="1"/>
            <p:nvPr/>
          </p:nvSpPr>
          <p:spPr>
            <a:xfrm>
              <a:off x="381050" y="3251820"/>
              <a:ext cx="2642700" cy="200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br>
                <a:rPr i="1" lang="en" sz="1100">
                  <a:solidFill>
                    <a:srgbClr val="444444"/>
                  </a:solidFill>
                  <a:latin typeface="Nunito"/>
                  <a:ea typeface="Nunito"/>
                  <a:cs typeface="Nunito"/>
                  <a:sym typeface="Nunito"/>
                </a:rPr>
              </a:br>
              <a:r>
                <a:rPr lang="en" sz="1100">
                  <a:solidFill>
                    <a:srgbClr val="444444"/>
                  </a:solidFill>
                  <a:latin typeface="Nunito"/>
                  <a:ea typeface="Nunito"/>
                  <a:cs typeface="Nunito"/>
                  <a:sym typeface="Nunito"/>
                </a:rPr>
                <a:t>Iterate this to convergence → Q* (tabular setting)</a:t>
              </a:r>
              <a:endParaRPr sz="110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solidFill>
                  <a:srgbClr val="00B0A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None/>
              </a:pPr>
              <a:r>
                <a:t/>
              </a:r>
              <a:endParaRPr b="1" sz="10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432" name="Google Shape;432;p45"/>
          <p:cNvSpPr/>
          <p:nvPr/>
        </p:nvSpPr>
        <p:spPr>
          <a:xfrm>
            <a:off x="6374750" y="1152475"/>
            <a:ext cx="2639974" cy="1799651"/>
          </a:xfrm>
          <a:custGeom>
            <a:rect b="b" l="l" r="r" t="t"/>
            <a:pathLst>
              <a:path extrusionOk="0" h="1786254" w="4714240">
                <a:moveTo>
                  <a:pt x="4206350" y="0"/>
                </a:moveTo>
                <a:lnTo>
                  <a:pt x="507732" y="0"/>
                </a:lnTo>
                <a:lnTo>
                  <a:pt x="446995" y="576"/>
                </a:lnTo>
                <a:lnTo>
                  <a:pt x="393357" y="2140"/>
                </a:lnTo>
                <a:lnTo>
                  <a:pt x="346226" y="5186"/>
                </a:lnTo>
                <a:lnTo>
                  <a:pt x="305011" y="10208"/>
                </a:lnTo>
                <a:lnTo>
                  <a:pt x="237963" y="28156"/>
                </a:lnTo>
                <a:lnTo>
                  <a:pt x="191030" y="49249"/>
                </a:lnTo>
                <a:lnTo>
                  <a:pt x="148119" y="76656"/>
                </a:lnTo>
                <a:lnTo>
                  <a:pt x="109803" y="109803"/>
                </a:lnTo>
                <a:lnTo>
                  <a:pt x="76655" y="148119"/>
                </a:lnTo>
                <a:lnTo>
                  <a:pt x="49248" y="191031"/>
                </a:lnTo>
                <a:lnTo>
                  <a:pt x="28156" y="237964"/>
                </a:lnTo>
                <a:lnTo>
                  <a:pt x="10208" y="305012"/>
                </a:lnTo>
                <a:lnTo>
                  <a:pt x="5186" y="346226"/>
                </a:lnTo>
                <a:lnTo>
                  <a:pt x="2140" y="393357"/>
                </a:lnTo>
                <a:lnTo>
                  <a:pt x="576" y="446995"/>
                </a:lnTo>
                <a:lnTo>
                  <a:pt x="0" y="507732"/>
                </a:lnTo>
                <a:lnTo>
                  <a:pt x="0" y="1277975"/>
                </a:lnTo>
                <a:lnTo>
                  <a:pt x="576" y="1338712"/>
                </a:lnTo>
                <a:lnTo>
                  <a:pt x="2140" y="1392350"/>
                </a:lnTo>
                <a:lnTo>
                  <a:pt x="5186" y="1439481"/>
                </a:lnTo>
                <a:lnTo>
                  <a:pt x="10208" y="1480695"/>
                </a:lnTo>
                <a:lnTo>
                  <a:pt x="28156" y="1547743"/>
                </a:lnTo>
                <a:lnTo>
                  <a:pt x="49248" y="1594677"/>
                </a:lnTo>
                <a:lnTo>
                  <a:pt x="76655" y="1637588"/>
                </a:lnTo>
                <a:lnTo>
                  <a:pt x="109803" y="1675904"/>
                </a:lnTo>
                <a:lnTo>
                  <a:pt x="148119" y="1709052"/>
                </a:lnTo>
                <a:lnTo>
                  <a:pt x="191030" y="1736459"/>
                </a:lnTo>
                <a:lnTo>
                  <a:pt x="237963" y="1757552"/>
                </a:lnTo>
                <a:lnTo>
                  <a:pt x="305011" y="1775499"/>
                </a:lnTo>
                <a:lnTo>
                  <a:pt x="346226" y="1780521"/>
                </a:lnTo>
                <a:lnTo>
                  <a:pt x="393357" y="1783567"/>
                </a:lnTo>
                <a:lnTo>
                  <a:pt x="446995" y="1785131"/>
                </a:lnTo>
                <a:lnTo>
                  <a:pt x="507732" y="1785707"/>
                </a:lnTo>
                <a:lnTo>
                  <a:pt x="4206350" y="1785707"/>
                </a:lnTo>
                <a:lnTo>
                  <a:pt x="4267088" y="1785131"/>
                </a:lnTo>
                <a:lnTo>
                  <a:pt x="4320726" y="1783567"/>
                </a:lnTo>
                <a:lnTo>
                  <a:pt x="4367856" y="1780521"/>
                </a:lnTo>
                <a:lnTo>
                  <a:pt x="4409071" y="1775499"/>
                </a:lnTo>
                <a:lnTo>
                  <a:pt x="4476118" y="1757552"/>
                </a:lnTo>
                <a:lnTo>
                  <a:pt x="4523052" y="1736459"/>
                </a:lnTo>
                <a:lnTo>
                  <a:pt x="4565963" y="1709052"/>
                </a:lnTo>
                <a:lnTo>
                  <a:pt x="4604279" y="1675904"/>
                </a:lnTo>
                <a:lnTo>
                  <a:pt x="4637427" y="1637588"/>
                </a:lnTo>
                <a:lnTo>
                  <a:pt x="4664834" y="1594677"/>
                </a:lnTo>
                <a:lnTo>
                  <a:pt x="4685926" y="1547743"/>
                </a:lnTo>
                <a:lnTo>
                  <a:pt x="4703874" y="1480695"/>
                </a:lnTo>
                <a:lnTo>
                  <a:pt x="4708896" y="1439481"/>
                </a:lnTo>
                <a:lnTo>
                  <a:pt x="4711942" y="1392350"/>
                </a:lnTo>
                <a:lnTo>
                  <a:pt x="4713507" y="1338712"/>
                </a:lnTo>
                <a:lnTo>
                  <a:pt x="4714083" y="1277975"/>
                </a:lnTo>
                <a:lnTo>
                  <a:pt x="4714083" y="507732"/>
                </a:lnTo>
                <a:lnTo>
                  <a:pt x="4713507" y="446995"/>
                </a:lnTo>
                <a:lnTo>
                  <a:pt x="4711942" y="393357"/>
                </a:lnTo>
                <a:lnTo>
                  <a:pt x="4708896" y="346226"/>
                </a:lnTo>
                <a:lnTo>
                  <a:pt x="4703874" y="305012"/>
                </a:lnTo>
                <a:lnTo>
                  <a:pt x="4685926" y="237964"/>
                </a:lnTo>
                <a:lnTo>
                  <a:pt x="4664834" y="191031"/>
                </a:lnTo>
                <a:lnTo>
                  <a:pt x="4637427" y="148119"/>
                </a:lnTo>
                <a:lnTo>
                  <a:pt x="4604279" y="109803"/>
                </a:lnTo>
                <a:lnTo>
                  <a:pt x="4565963" y="76656"/>
                </a:lnTo>
                <a:lnTo>
                  <a:pt x="4523052" y="49249"/>
                </a:lnTo>
                <a:lnTo>
                  <a:pt x="4476118" y="28156"/>
                </a:lnTo>
                <a:lnTo>
                  <a:pt x="4409071" y="10208"/>
                </a:lnTo>
                <a:lnTo>
                  <a:pt x="4367856" y="5186"/>
                </a:lnTo>
                <a:lnTo>
                  <a:pt x="4320726" y="2140"/>
                </a:lnTo>
                <a:lnTo>
                  <a:pt x="4267088" y="576"/>
                </a:lnTo>
                <a:lnTo>
                  <a:pt x="4206350" y="0"/>
                </a:lnTo>
                <a:close/>
              </a:path>
            </a:pathLst>
          </a:custGeom>
          <a:solidFill>
            <a:srgbClr val="0076BA">
              <a:alpha val="2471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84"/>
          </a:p>
        </p:txBody>
      </p:sp>
      <p:sp>
        <p:nvSpPr>
          <p:cNvPr id="433" name="Google Shape;433;p45"/>
          <p:cNvSpPr txBox="1"/>
          <p:nvPr/>
        </p:nvSpPr>
        <p:spPr>
          <a:xfrm>
            <a:off x="6307688" y="1254200"/>
            <a:ext cx="2774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03475" lIns="103475" spcFirstLastPara="1" rIns="103475" wrap="square" tIns="1034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58">
                <a:solidFill>
                  <a:srgbClr val="0076BA"/>
                </a:solidFill>
                <a:latin typeface="Nunito"/>
                <a:ea typeface="Nunito"/>
                <a:cs typeface="Nunito"/>
                <a:sym typeface="Nunito"/>
              </a:rPr>
              <a:t>DQN</a:t>
            </a:r>
            <a:endParaRPr b="1" sz="1358">
              <a:solidFill>
                <a:srgbClr val="0076BA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4" name="Google Shape;434;p45"/>
          <p:cNvSpPr txBox="1"/>
          <p:nvPr/>
        </p:nvSpPr>
        <p:spPr>
          <a:xfrm>
            <a:off x="6373388" y="1570372"/>
            <a:ext cx="2642700" cy="17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1100">
              <a:solidFill>
                <a:srgbClr val="44444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10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L(ϕ)=E[(Q</a:t>
            </a:r>
            <a:r>
              <a:rPr baseline="-25000" i="1" lang="en" sz="110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ϕ</a:t>
            </a:r>
            <a:r>
              <a:rPr i="1" lang="en" sz="110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​(s,a)−(r+γmax</a:t>
            </a:r>
            <a:r>
              <a:rPr baseline="-25000" i="1" lang="en" sz="110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a′​</a:t>
            </a:r>
            <a:r>
              <a:rPr i="1" lang="en" sz="110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Q</a:t>
            </a:r>
            <a:r>
              <a:rPr baseline="-25000" i="1" lang="en" sz="110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ϕ′​</a:t>
            </a:r>
            <a:r>
              <a:rPr i="1" lang="en" sz="110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(s′,a′)))</a:t>
            </a:r>
            <a:r>
              <a:rPr baseline="30000" i="1" lang="en" sz="110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2</a:t>
            </a:r>
            <a:r>
              <a:rPr i="1" lang="en" sz="110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] </a:t>
            </a:r>
            <a:endParaRPr i="1" sz="1100">
              <a:solidFill>
                <a:srgbClr val="44444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E05A5A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E05A5A"/>
                </a:solidFill>
                <a:latin typeface="Nunito"/>
                <a:ea typeface="Nunito"/>
                <a:cs typeface="Nunito"/>
                <a:sym typeface="Nunito"/>
              </a:rPr>
              <a:t>φ′ = target network (frozen copy, periodically updated)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5" name="Google Shape;435;p45"/>
          <p:cNvSpPr/>
          <p:nvPr/>
        </p:nvSpPr>
        <p:spPr>
          <a:xfrm>
            <a:off x="3307875" y="2707300"/>
            <a:ext cx="2781402" cy="2290871"/>
          </a:xfrm>
          <a:custGeom>
            <a:rect b="b" l="l" r="r" t="t"/>
            <a:pathLst>
              <a:path extrusionOk="0" h="1786254" w="4714240">
                <a:moveTo>
                  <a:pt x="4206350" y="0"/>
                </a:moveTo>
                <a:lnTo>
                  <a:pt x="507732" y="0"/>
                </a:lnTo>
                <a:lnTo>
                  <a:pt x="446995" y="576"/>
                </a:lnTo>
                <a:lnTo>
                  <a:pt x="393357" y="2140"/>
                </a:lnTo>
                <a:lnTo>
                  <a:pt x="346226" y="5186"/>
                </a:lnTo>
                <a:lnTo>
                  <a:pt x="305011" y="10208"/>
                </a:lnTo>
                <a:lnTo>
                  <a:pt x="237963" y="28155"/>
                </a:lnTo>
                <a:lnTo>
                  <a:pt x="191030" y="49248"/>
                </a:lnTo>
                <a:lnTo>
                  <a:pt x="148119" y="76655"/>
                </a:lnTo>
                <a:lnTo>
                  <a:pt x="109803" y="109803"/>
                </a:lnTo>
                <a:lnTo>
                  <a:pt x="76655" y="148119"/>
                </a:lnTo>
                <a:lnTo>
                  <a:pt x="49248" y="191030"/>
                </a:lnTo>
                <a:lnTo>
                  <a:pt x="28156" y="237963"/>
                </a:lnTo>
                <a:lnTo>
                  <a:pt x="10208" y="305011"/>
                </a:lnTo>
                <a:lnTo>
                  <a:pt x="5186" y="346226"/>
                </a:lnTo>
                <a:lnTo>
                  <a:pt x="2140" y="393356"/>
                </a:lnTo>
                <a:lnTo>
                  <a:pt x="576" y="446994"/>
                </a:lnTo>
                <a:lnTo>
                  <a:pt x="0" y="507732"/>
                </a:lnTo>
                <a:lnTo>
                  <a:pt x="0" y="1277974"/>
                </a:lnTo>
                <a:lnTo>
                  <a:pt x="576" y="1338712"/>
                </a:lnTo>
                <a:lnTo>
                  <a:pt x="2140" y="1392350"/>
                </a:lnTo>
                <a:lnTo>
                  <a:pt x="5186" y="1439480"/>
                </a:lnTo>
                <a:lnTo>
                  <a:pt x="10208" y="1480695"/>
                </a:lnTo>
                <a:lnTo>
                  <a:pt x="28156" y="1547742"/>
                </a:lnTo>
                <a:lnTo>
                  <a:pt x="49248" y="1594676"/>
                </a:lnTo>
                <a:lnTo>
                  <a:pt x="76655" y="1637587"/>
                </a:lnTo>
                <a:lnTo>
                  <a:pt x="109803" y="1675903"/>
                </a:lnTo>
                <a:lnTo>
                  <a:pt x="148119" y="1709051"/>
                </a:lnTo>
                <a:lnTo>
                  <a:pt x="191030" y="1736458"/>
                </a:lnTo>
                <a:lnTo>
                  <a:pt x="237963" y="1757551"/>
                </a:lnTo>
                <a:lnTo>
                  <a:pt x="305011" y="1775498"/>
                </a:lnTo>
                <a:lnTo>
                  <a:pt x="346226" y="1780520"/>
                </a:lnTo>
                <a:lnTo>
                  <a:pt x="393357" y="1783567"/>
                </a:lnTo>
                <a:lnTo>
                  <a:pt x="446995" y="1785131"/>
                </a:lnTo>
                <a:lnTo>
                  <a:pt x="507732" y="1785707"/>
                </a:lnTo>
                <a:lnTo>
                  <a:pt x="4206350" y="1785707"/>
                </a:lnTo>
                <a:lnTo>
                  <a:pt x="4267088" y="1785131"/>
                </a:lnTo>
                <a:lnTo>
                  <a:pt x="4320726" y="1783567"/>
                </a:lnTo>
                <a:lnTo>
                  <a:pt x="4367856" y="1780520"/>
                </a:lnTo>
                <a:lnTo>
                  <a:pt x="4409071" y="1775498"/>
                </a:lnTo>
                <a:lnTo>
                  <a:pt x="4476118" y="1757551"/>
                </a:lnTo>
                <a:lnTo>
                  <a:pt x="4523052" y="1736458"/>
                </a:lnTo>
                <a:lnTo>
                  <a:pt x="4565963" y="1709051"/>
                </a:lnTo>
                <a:lnTo>
                  <a:pt x="4604279" y="1675903"/>
                </a:lnTo>
                <a:lnTo>
                  <a:pt x="4637427" y="1637587"/>
                </a:lnTo>
                <a:lnTo>
                  <a:pt x="4664834" y="1594676"/>
                </a:lnTo>
                <a:lnTo>
                  <a:pt x="4685926" y="1547742"/>
                </a:lnTo>
                <a:lnTo>
                  <a:pt x="4703874" y="1480695"/>
                </a:lnTo>
                <a:lnTo>
                  <a:pt x="4708896" y="1439480"/>
                </a:lnTo>
                <a:lnTo>
                  <a:pt x="4711942" y="1392350"/>
                </a:lnTo>
                <a:lnTo>
                  <a:pt x="4713507" y="1338712"/>
                </a:lnTo>
                <a:lnTo>
                  <a:pt x="4714083" y="1277974"/>
                </a:lnTo>
                <a:lnTo>
                  <a:pt x="4714083" y="507732"/>
                </a:lnTo>
                <a:lnTo>
                  <a:pt x="4713507" y="446994"/>
                </a:lnTo>
                <a:lnTo>
                  <a:pt x="4711942" y="393356"/>
                </a:lnTo>
                <a:lnTo>
                  <a:pt x="4708896" y="346226"/>
                </a:lnTo>
                <a:lnTo>
                  <a:pt x="4703874" y="305011"/>
                </a:lnTo>
                <a:lnTo>
                  <a:pt x="4685926" y="237963"/>
                </a:lnTo>
                <a:lnTo>
                  <a:pt x="4664834" y="191030"/>
                </a:lnTo>
                <a:lnTo>
                  <a:pt x="4637427" y="148119"/>
                </a:lnTo>
                <a:lnTo>
                  <a:pt x="4604279" y="109803"/>
                </a:lnTo>
                <a:lnTo>
                  <a:pt x="4565963" y="76655"/>
                </a:lnTo>
                <a:lnTo>
                  <a:pt x="4523052" y="49248"/>
                </a:lnTo>
                <a:lnTo>
                  <a:pt x="4476118" y="28155"/>
                </a:lnTo>
                <a:lnTo>
                  <a:pt x="4409071" y="10208"/>
                </a:lnTo>
                <a:lnTo>
                  <a:pt x="4367856" y="5186"/>
                </a:lnTo>
                <a:lnTo>
                  <a:pt x="4320726" y="2140"/>
                </a:lnTo>
                <a:lnTo>
                  <a:pt x="4267088" y="576"/>
                </a:lnTo>
                <a:lnTo>
                  <a:pt x="4206350" y="0"/>
                </a:lnTo>
                <a:close/>
              </a:path>
            </a:pathLst>
          </a:custGeom>
          <a:solidFill>
            <a:srgbClr val="CB297B">
              <a:alpha val="1725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84"/>
          </a:p>
        </p:txBody>
      </p:sp>
      <p:sp>
        <p:nvSpPr>
          <p:cNvPr id="436" name="Google Shape;436;p45"/>
          <p:cNvSpPr txBox="1"/>
          <p:nvPr/>
        </p:nvSpPr>
        <p:spPr>
          <a:xfrm>
            <a:off x="3311526" y="2707301"/>
            <a:ext cx="2774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03475" lIns="103475" spcFirstLastPara="1" rIns="103475" wrap="square" tIns="1034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58">
                <a:solidFill>
                  <a:srgbClr val="CB297B"/>
                </a:solidFill>
                <a:latin typeface="Nunito"/>
                <a:ea typeface="Nunito"/>
                <a:cs typeface="Nunito"/>
                <a:sym typeface="Nunito"/>
              </a:rPr>
              <a:t>Stability Tricks</a:t>
            </a:r>
            <a:endParaRPr b="1" sz="1358">
              <a:solidFill>
                <a:srgbClr val="CB297B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7" name="Google Shape;437;p45"/>
          <p:cNvSpPr txBox="1"/>
          <p:nvPr/>
        </p:nvSpPr>
        <p:spPr>
          <a:xfrm>
            <a:off x="3377225" y="3125197"/>
            <a:ext cx="2642700" cy="21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rgbClr val="CB297B"/>
                </a:solidFill>
                <a:latin typeface="Nunito"/>
                <a:ea typeface="Nunito"/>
                <a:cs typeface="Nunito"/>
                <a:sym typeface="Nunito"/>
              </a:rPr>
              <a:t>Replay buffer</a:t>
            </a:r>
            <a:r>
              <a:rPr lang="en" sz="105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: break correlation between consecutive samples</a:t>
            </a:r>
            <a:br>
              <a:rPr lang="en" sz="105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</a:br>
            <a:endParaRPr sz="1050">
              <a:solidFill>
                <a:srgbClr val="44444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rgbClr val="CB297B"/>
                </a:solidFill>
                <a:latin typeface="Nunito"/>
                <a:ea typeface="Nunito"/>
                <a:cs typeface="Nunito"/>
                <a:sym typeface="Nunito"/>
              </a:rPr>
              <a:t>Target network</a:t>
            </a:r>
            <a:r>
              <a:rPr lang="en" sz="105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: stabilize regression targets (don't chase a moving target)</a:t>
            </a:r>
            <a:br>
              <a:rPr lang="en" sz="105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</a:br>
            <a:endParaRPr sz="1050">
              <a:solidFill>
                <a:srgbClr val="44444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rgbClr val="CB297B"/>
                </a:solidFill>
                <a:latin typeface="Nunito"/>
                <a:ea typeface="Nunito"/>
                <a:cs typeface="Nunito"/>
                <a:sym typeface="Nunito"/>
              </a:rPr>
              <a:t>Double Q:</a:t>
            </a:r>
            <a:r>
              <a:rPr lang="en" sz="105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 use one network to select action, another to evaluate — reduces overestimation</a:t>
            </a:r>
            <a:endParaRPr sz="1050">
              <a:solidFill>
                <a:srgbClr val="44444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solidFill>
                <a:srgbClr val="00B0A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38" name="Google Shape;438;p45"/>
          <p:cNvPicPr preferRelativeResize="0"/>
          <p:nvPr/>
        </p:nvPicPr>
        <p:blipFill rotWithShape="1">
          <a:blip r:embed="rId3">
            <a:alphaModFix/>
          </a:blip>
          <a:srcRect b="0" l="0" r="10080" t="0"/>
          <a:stretch/>
        </p:blipFill>
        <p:spPr>
          <a:xfrm>
            <a:off x="233775" y="3251875"/>
            <a:ext cx="2937250" cy="146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6125" y="3287625"/>
            <a:ext cx="2864952" cy="1395025"/>
          </a:xfrm>
          <a:prstGeom prst="rect">
            <a:avLst/>
          </a:prstGeom>
          <a:noFill/>
          <a:ln>
            <a:noFill/>
          </a:ln>
        </p:spPr>
      </p:pic>
      <p:sp>
        <p:nvSpPr>
          <p:cNvPr descr="$PPTXTitle" id="440" name="Google Shape;440;p45"/>
          <p:cNvSpPr txBox="1"/>
          <p:nvPr>
            <p:ph type="title"/>
          </p:nvPr>
        </p:nvSpPr>
        <p:spPr>
          <a:xfrm>
            <a:off x="381057" y="445025"/>
            <a:ext cx="7275300" cy="4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81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 sz="2300">
                <a:latin typeface="Nunito"/>
                <a:ea typeface="Nunito"/>
                <a:cs typeface="Nunito"/>
                <a:sym typeface="Nunito"/>
              </a:rPr>
              <a:t>Recap: Q-Learning</a:t>
            </a:r>
            <a:endParaRPr sz="23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41" name="Google Shape;441;p45" title="{&quot;red&quot;:68,&quot;green&quot;:68,&quot;blue&quot;:68,&quot;origURL&quot;:&quot;https://www.codecogs.com/eqnedit.php?latex=%5Cpi(s)%20%3D%20argmax_a%20Q*(s%2Ca)#0&quot;,&quot;size&quot;:11,&quot;width&quot;:208.08661417322836,&quot;height&quot;:147.3070866141732}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950" y="2187150"/>
            <a:ext cx="1868625" cy="17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5" title="{&quot;red&quot;:68,&quot;green&quot;:68,&quot;blue&quot;:68,&quot;origURL&quot;:&quot;https://www.codecogs.com/eqnedit.php?latex=Q%5E*(s%2Ca)%20%3D%20r(s%2Ca)%20%2B%20%5Cgamma%20%5Ccdotp%20%20max_%7Ba%5Cprime%20%7D%20Q%5E*(s%5Cprime%20%2C%20a%5Cprime%20)#0&quot;,&quot;size&quot;:11,&quot;width&quot;:208.08661417322836,&quot;height&quot;:158.2204724409449}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77900" y="1569181"/>
            <a:ext cx="2568185" cy="16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$PPTXTitle" id="447" name="Google Shape;447;p46"/>
          <p:cNvSpPr txBox="1"/>
          <p:nvPr>
            <p:ph type="title"/>
          </p:nvPr>
        </p:nvSpPr>
        <p:spPr>
          <a:xfrm>
            <a:off x="381057" y="445025"/>
            <a:ext cx="7275300" cy="4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81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 sz="2300">
                <a:latin typeface="Nunito"/>
                <a:ea typeface="Nunito"/>
                <a:cs typeface="Nunito"/>
                <a:sym typeface="Nunito"/>
              </a:rPr>
              <a:t>Recap: Reward Learning</a:t>
            </a:r>
            <a:endParaRPr sz="23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48" name="Google Shape;44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600" y="1081025"/>
            <a:ext cx="6915405" cy="39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Reminders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5" name="Google Shape;145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80-minute </a:t>
            </a:r>
            <a:r>
              <a:rPr b="1"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closed-book</a:t>
            </a: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exam on </a:t>
            </a:r>
            <a:r>
              <a:rPr b="1"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Friday, May 15 at 9:30 am</a:t>
            </a:r>
            <a:endParaRPr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 reference sheet is provided - no other notes permitted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Covers material up until May 8th: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1" marL="914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Imitation Learning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Policy Gradients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Actor-Critic Methods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Off-Policy Actor Critic Methods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Q-learning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Offline RL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Reward Learning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Model-Based RL	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</a:pPr>
            <a:r>
              <a:rPr lang="en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Multi-Task and Goal-Conditioned RL</a:t>
            </a:r>
            <a:endParaRPr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6" name="Google Shape;146;p29"/>
          <p:cNvSpPr/>
          <p:nvPr/>
        </p:nvSpPr>
        <p:spPr>
          <a:xfrm>
            <a:off x="770250" y="2301945"/>
            <a:ext cx="5359400" cy="2358750"/>
          </a:xfrm>
          <a:custGeom>
            <a:rect b="b" l="l" r="r" t="t"/>
            <a:pathLst>
              <a:path extrusionOk="0" h="1583054" w="5359400">
                <a:moveTo>
                  <a:pt x="4900585" y="0"/>
                </a:moveTo>
                <a:lnTo>
                  <a:pt x="458754" y="0"/>
                </a:lnTo>
                <a:lnTo>
                  <a:pt x="395314" y="844"/>
                </a:lnTo>
                <a:lnTo>
                  <a:pt x="340544" y="3137"/>
                </a:lnTo>
                <a:lnTo>
                  <a:pt x="293578" y="7601"/>
                </a:lnTo>
                <a:lnTo>
                  <a:pt x="253548" y="14962"/>
                </a:lnTo>
                <a:lnTo>
                  <a:pt x="176270" y="45410"/>
                </a:lnTo>
                <a:lnTo>
                  <a:pt x="136664" y="70705"/>
                </a:lnTo>
                <a:lnTo>
                  <a:pt x="101300" y="101300"/>
                </a:lnTo>
                <a:lnTo>
                  <a:pt x="70705" y="136664"/>
                </a:lnTo>
                <a:lnTo>
                  <a:pt x="45410" y="176270"/>
                </a:lnTo>
                <a:lnTo>
                  <a:pt x="25942" y="219588"/>
                </a:lnTo>
                <a:lnTo>
                  <a:pt x="7601" y="293578"/>
                </a:lnTo>
                <a:lnTo>
                  <a:pt x="3137" y="340544"/>
                </a:lnTo>
                <a:lnTo>
                  <a:pt x="844" y="395314"/>
                </a:lnTo>
                <a:lnTo>
                  <a:pt x="0" y="458754"/>
                </a:lnTo>
                <a:lnTo>
                  <a:pt x="0" y="1124074"/>
                </a:lnTo>
                <a:lnTo>
                  <a:pt x="844" y="1187514"/>
                </a:lnTo>
                <a:lnTo>
                  <a:pt x="3137" y="1242284"/>
                </a:lnTo>
                <a:lnTo>
                  <a:pt x="7601" y="1289250"/>
                </a:lnTo>
                <a:lnTo>
                  <a:pt x="14962" y="1329280"/>
                </a:lnTo>
                <a:lnTo>
                  <a:pt x="45410" y="1406559"/>
                </a:lnTo>
                <a:lnTo>
                  <a:pt x="70705" y="1446164"/>
                </a:lnTo>
                <a:lnTo>
                  <a:pt x="101300" y="1481529"/>
                </a:lnTo>
                <a:lnTo>
                  <a:pt x="136664" y="1512123"/>
                </a:lnTo>
                <a:lnTo>
                  <a:pt x="176270" y="1537419"/>
                </a:lnTo>
                <a:lnTo>
                  <a:pt x="219588" y="1556887"/>
                </a:lnTo>
                <a:lnTo>
                  <a:pt x="293578" y="1575228"/>
                </a:lnTo>
                <a:lnTo>
                  <a:pt x="340544" y="1579692"/>
                </a:lnTo>
                <a:lnTo>
                  <a:pt x="395314" y="1581985"/>
                </a:lnTo>
                <a:lnTo>
                  <a:pt x="458754" y="1582829"/>
                </a:lnTo>
                <a:lnTo>
                  <a:pt x="4900585" y="1582829"/>
                </a:lnTo>
                <a:lnTo>
                  <a:pt x="4964026" y="1581985"/>
                </a:lnTo>
                <a:lnTo>
                  <a:pt x="5018795" y="1579692"/>
                </a:lnTo>
                <a:lnTo>
                  <a:pt x="5065761" y="1575228"/>
                </a:lnTo>
                <a:lnTo>
                  <a:pt x="5105791" y="1567867"/>
                </a:lnTo>
                <a:lnTo>
                  <a:pt x="5183070" y="1537419"/>
                </a:lnTo>
                <a:lnTo>
                  <a:pt x="5222675" y="1512123"/>
                </a:lnTo>
                <a:lnTo>
                  <a:pt x="5258040" y="1481529"/>
                </a:lnTo>
                <a:lnTo>
                  <a:pt x="5288634" y="1446164"/>
                </a:lnTo>
                <a:lnTo>
                  <a:pt x="5313930" y="1406559"/>
                </a:lnTo>
                <a:lnTo>
                  <a:pt x="5333398" y="1363240"/>
                </a:lnTo>
                <a:lnTo>
                  <a:pt x="5351739" y="1289250"/>
                </a:lnTo>
                <a:lnTo>
                  <a:pt x="5356203" y="1242284"/>
                </a:lnTo>
                <a:lnTo>
                  <a:pt x="5358496" y="1187514"/>
                </a:lnTo>
                <a:lnTo>
                  <a:pt x="5359341" y="1124074"/>
                </a:lnTo>
                <a:lnTo>
                  <a:pt x="5359341" y="458754"/>
                </a:lnTo>
                <a:lnTo>
                  <a:pt x="5358496" y="395314"/>
                </a:lnTo>
                <a:lnTo>
                  <a:pt x="5356203" y="340544"/>
                </a:lnTo>
                <a:lnTo>
                  <a:pt x="5351739" y="293578"/>
                </a:lnTo>
                <a:lnTo>
                  <a:pt x="5344378" y="253548"/>
                </a:lnTo>
                <a:lnTo>
                  <a:pt x="5313930" y="176270"/>
                </a:lnTo>
                <a:lnTo>
                  <a:pt x="5288634" y="136664"/>
                </a:lnTo>
                <a:lnTo>
                  <a:pt x="5258040" y="101300"/>
                </a:lnTo>
                <a:lnTo>
                  <a:pt x="5222675" y="70705"/>
                </a:lnTo>
                <a:lnTo>
                  <a:pt x="5183070" y="45410"/>
                </a:lnTo>
                <a:lnTo>
                  <a:pt x="5139752" y="25942"/>
                </a:lnTo>
                <a:lnTo>
                  <a:pt x="5065761" y="7601"/>
                </a:lnTo>
                <a:lnTo>
                  <a:pt x="5018795" y="3137"/>
                </a:lnTo>
                <a:lnTo>
                  <a:pt x="4964026" y="844"/>
                </a:lnTo>
                <a:lnTo>
                  <a:pt x="4900585" y="0"/>
                </a:lnTo>
                <a:close/>
              </a:path>
            </a:pathLst>
          </a:custGeom>
          <a:solidFill>
            <a:srgbClr val="00A89D">
              <a:alpha val="2235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583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738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$PPTXTitle" id="463" name="Google Shape;463;p49"/>
          <p:cNvSpPr txBox="1"/>
          <p:nvPr>
            <p:ph type="title"/>
          </p:nvPr>
        </p:nvSpPr>
        <p:spPr>
          <a:xfrm>
            <a:off x="311707" y="405200"/>
            <a:ext cx="7275300" cy="4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81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 sz="2300">
                <a:latin typeface="Nunito"/>
                <a:ea typeface="Nunito"/>
                <a:cs typeface="Nunito"/>
                <a:sym typeface="Nunito"/>
              </a:rPr>
              <a:t>Recap: Offline RL</a:t>
            </a:r>
            <a:endParaRPr sz="2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4" name="Google Shape;464;p49"/>
          <p:cNvSpPr txBox="1"/>
          <p:nvPr/>
        </p:nvSpPr>
        <p:spPr>
          <a:xfrm>
            <a:off x="311690" y="1152463"/>
            <a:ext cx="43698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0A89D"/>
                </a:solidFill>
                <a:latin typeface="Nunito"/>
                <a:ea typeface="Nunito"/>
                <a:cs typeface="Nunito"/>
                <a:sym typeface="Nunito"/>
              </a:rPr>
              <a:t>The Challenge</a:t>
            </a:r>
            <a:r>
              <a:rPr lang="en" sz="1700">
                <a:latin typeface="Nunito"/>
                <a:ea typeface="Nunito"/>
                <a:cs typeface="Nunito"/>
                <a:sym typeface="Nunito"/>
              </a:rPr>
              <a:t>: Distribution Shift </a:t>
            </a:r>
            <a:endParaRPr i="1" sz="17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65" name="Google Shape;465;p49"/>
          <p:cNvSpPr txBox="1"/>
          <p:nvPr/>
        </p:nvSpPr>
        <p:spPr>
          <a:xfrm>
            <a:off x="311700" y="1503737"/>
            <a:ext cx="3248100" cy="29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444444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Standard RL assumes we can query the environment for any action. In Offline RL, we only have a fixed dataset </a:t>
            </a:r>
            <a:r>
              <a:rPr i="1" lang="en" sz="1100">
                <a:solidFill>
                  <a:srgbClr val="444444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D</a:t>
            </a:r>
            <a:r>
              <a:rPr lang="en" sz="1100">
                <a:solidFill>
                  <a:srgbClr val="444444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.</a:t>
            </a:r>
            <a:endParaRPr sz="1100">
              <a:solidFill>
                <a:srgbClr val="444444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4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444444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Extrapolation Error:</a:t>
            </a:r>
            <a:r>
              <a:rPr lang="en" sz="1100">
                <a:solidFill>
                  <a:srgbClr val="444444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 When evaluating a policy, the Q-function may overestimate Out-of-Distribution (OOD) actions because it never saw them during training.</a:t>
            </a:r>
            <a:endParaRPr sz="1100">
              <a:solidFill>
                <a:srgbClr val="444444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4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444444"/>
                </a:solidFill>
                <a:highlight>
                  <a:srgbClr val="FFFFFF"/>
                </a:highlight>
                <a:latin typeface="Nunito"/>
                <a:ea typeface="Nunito"/>
                <a:cs typeface="Nunito"/>
                <a:sym typeface="Nunito"/>
              </a:rPr>
              <a:t>The agent "hallucinates" high rewards for actions it cannot verify, leading to catastrophic failure during deployment.</a:t>
            </a:r>
            <a:endParaRPr sz="1100">
              <a:solidFill>
                <a:srgbClr val="444444"/>
              </a:solidFill>
              <a:highlight>
                <a:srgbClr val="FFFFFF"/>
              </a:highlight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66" name="Google Shape;46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0725" y="1152463"/>
            <a:ext cx="4775405" cy="3418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$PPTXTitle" id="471" name="Google Shape;471;p50"/>
          <p:cNvSpPr txBox="1"/>
          <p:nvPr>
            <p:ph type="title"/>
          </p:nvPr>
        </p:nvSpPr>
        <p:spPr>
          <a:xfrm>
            <a:off x="311707" y="405200"/>
            <a:ext cx="7275300" cy="4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81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 sz="2300">
                <a:latin typeface="Nunito"/>
                <a:ea typeface="Nunito"/>
                <a:cs typeface="Nunito"/>
                <a:sym typeface="Nunito"/>
              </a:rPr>
              <a:t>IQL</a:t>
            </a:r>
            <a:endParaRPr sz="2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2" name="Google Shape;472;p50"/>
          <p:cNvSpPr/>
          <p:nvPr/>
        </p:nvSpPr>
        <p:spPr>
          <a:xfrm>
            <a:off x="311700" y="1152475"/>
            <a:ext cx="2781402" cy="2639190"/>
          </a:xfrm>
          <a:custGeom>
            <a:rect b="b" l="l" r="r" t="t"/>
            <a:pathLst>
              <a:path extrusionOk="0" h="1786254" w="4714240">
                <a:moveTo>
                  <a:pt x="4206350" y="0"/>
                </a:moveTo>
                <a:lnTo>
                  <a:pt x="507732" y="0"/>
                </a:lnTo>
                <a:lnTo>
                  <a:pt x="446995" y="576"/>
                </a:lnTo>
                <a:lnTo>
                  <a:pt x="393357" y="2140"/>
                </a:lnTo>
                <a:lnTo>
                  <a:pt x="346226" y="5186"/>
                </a:lnTo>
                <a:lnTo>
                  <a:pt x="305011" y="10208"/>
                </a:lnTo>
                <a:lnTo>
                  <a:pt x="237963" y="28155"/>
                </a:lnTo>
                <a:lnTo>
                  <a:pt x="191030" y="49248"/>
                </a:lnTo>
                <a:lnTo>
                  <a:pt x="148119" y="76655"/>
                </a:lnTo>
                <a:lnTo>
                  <a:pt x="109803" y="109803"/>
                </a:lnTo>
                <a:lnTo>
                  <a:pt x="76655" y="148119"/>
                </a:lnTo>
                <a:lnTo>
                  <a:pt x="49248" y="191030"/>
                </a:lnTo>
                <a:lnTo>
                  <a:pt x="28156" y="237963"/>
                </a:lnTo>
                <a:lnTo>
                  <a:pt x="10208" y="305011"/>
                </a:lnTo>
                <a:lnTo>
                  <a:pt x="5186" y="346226"/>
                </a:lnTo>
                <a:lnTo>
                  <a:pt x="2140" y="393356"/>
                </a:lnTo>
                <a:lnTo>
                  <a:pt x="576" y="446994"/>
                </a:lnTo>
                <a:lnTo>
                  <a:pt x="0" y="507732"/>
                </a:lnTo>
                <a:lnTo>
                  <a:pt x="0" y="1277974"/>
                </a:lnTo>
                <a:lnTo>
                  <a:pt x="576" y="1338712"/>
                </a:lnTo>
                <a:lnTo>
                  <a:pt x="2140" y="1392350"/>
                </a:lnTo>
                <a:lnTo>
                  <a:pt x="5186" y="1439480"/>
                </a:lnTo>
                <a:lnTo>
                  <a:pt x="10208" y="1480695"/>
                </a:lnTo>
                <a:lnTo>
                  <a:pt x="28156" y="1547742"/>
                </a:lnTo>
                <a:lnTo>
                  <a:pt x="49248" y="1594676"/>
                </a:lnTo>
                <a:lnTo>
                  <a:pt x="76655" y="1637587"/>
                </a:lnTo>
                <a:lnTo>
                  <a:pt x="109803" y="1675903"/>
                </a:lnTo>
                <a:lnTo>
                  <a:pt x="148119" y="1709051"/>
                </a:lnTo>
                <a:lnTo>
                  <a:pt x="191030" y="1736458"/>
                </a:lnTo>
                <a:lnTo>
                  <a:pt x="237963" y="1757551"/>
                </a:lnTo>
                <a:lnTo>
                  <a:pt x="305011" y="1775498"/>
                </a:lnTo>
                <a:lnTo>
                  <a:pt x="346226" y="1780520"/>
                </a:lnTo>
                <a:lnTo>
                  <a:pt x="393357" y="1783567"/>
                </a:lnTo>
                <a:lnTo>
                  <a:pt x="446995" y="1785131"/>
                </a:lnTo>
                <a:lnTo>
                  <a:pt x="507732" y="1785707"/>
                </a:lnTo>
                <a:lnTo>
                  <a:pt x="4206350" y="1785707"/>
                </a:lnTo>
                <a:lnTo>
                  <a:pt x="4267088" y="1785131"/>
                </a:lnTo>
                <a:lnTo>
                  <a:pt x="4320726" y="1783567"/>
                </a:lnTo>
                <a:lnTo>
                  <a:pt x="4367856" y="1780520"/>
                </a:lnTo>
                <a:lnTo>
                  <a:pt x="4409071" y="1775498"/>
                </a:lnTo>
                <a:lnTo>
                  <a:pt x="4476118" y="1757551"/>
                </a:lnTo>
                <a:lnTo>
                  <a:pt x="4523052" y="1736458"/>
                </a:lnTo>
                <a:lnTo>
                  <a:pt x="4565963" y="1709051"/>
                </a:lnTo>
                <a:lnTo>
                  <a:pt x="4604279" y="1675903"/>
                </a:lnTo>
                <a:lnTo>
                  <a:pt x="4637427" y="1637587"/>
                </a:lnTo>
                <a:lnTo>
                  <a:pt x="4664834" y="1594676"/>
                </a:lnTo>
                <a:lnTo>
                  <a:pt x="4685926" y="1547742"/>
                </a:lnTo>
                <a:lnTo>
                  <a:pt x="4703874" y="1480695"/>
                </a:lnTo>
                <a:lnTo>
                  <a:pt x="4708896" y="1439480"/>
                </a:lnTo>
                <a:lnTo>
                  <a:pt x="4711942" y="1392350"/>
                </a:lnTo>
                <a:lnTo>
                  <a:pt x="4713507" y="1338712"/>
                </a:lnTo>
                <a:lnTo>
                  <a:pt x="4714083" y="1277974"/>
                </a:lnTo>
                <a:lnTo>
                  <a:pt x="4714083" y="507732"/>
                </a:lnTo>
                <a:lnTo>
                  <a:pt x="4713507" y="446994"/>
                </a:lnTo>
                <a:lnTo>
                  <a:pt x="4711942" y="393356"/>
                </a:lnTo>
                <a:lnTo>
                  <a:pt x="4708896" y="346226"/>
                </a:lnTo>
                <a:lnTo>
                  <a:pt x="4703874" y="305011"/>
                </a:lnTo>
                <a:lnTo>
                  <a:pt x="4685926" y="237963"/>
                </a:lnTo>
                <a:lnTo>
                  <a:pt x="4664834" y="191030"/>
                </a:lnTo>
                <a:lnTo>
                  <a:pt x="4637427" y="148119"/>
                </a:lnTo>
                <a:lnTo>
                  <a:pt x="4604279" y="109803"/>
                </a:lnTo>
                <a:lnTo>
                  <a:pt x="4565963" y="76655"/>
                </a:lnTo>
                <a:lnTo>
                  <a:pt x="4523052" y="49248"/>
                </a:lnTo>
                <a:lnTo>
                  <a:pt x="4476118" y="28155"/>
                </a:lnTo>
                <a:lnTo>
                  <a:pt x="4409071" y="10208"/>
                </a:lnTo>
                <a:lnTo>
                  <a:pt x="4367856" y="5186"/>
                </a:lnTo>
                <a:lnTo>
                  <a:pt x="4320726" y="2140"/>
                </a:lnTo>
                <a:lnTo>
                  <a:pt x="4267088" y="576"/>
                </a:lnTo>
                <a:lnTo>
                  <a:pt x="4206350" y="0"/>
                </a:lnTo>
                <a:close/>
              </a:path>
            </a:pathLst>
          </a:custGeom>
          <a:solidFill>
            <a:srgbClr val="00A89D">
              <a:alpha val="2196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84"/>
          </a:p>
        </p:txBody>
      </p:sp>
      <p:sp>
        <p:nvSpPr>
          <p:cNvPr id="473" name="Google Shape;473;p50"/>
          <p:cNvSpPr txBox="1"/>
          <p:nvPr/>
        </p:nvSpPr>
        <p:spPr>
          <a:xfrm>
            <a:off x="315352" y="1152476"/>
            <a:ext cx="2774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03475" lIns="103475" spcFirstLastPara="1" rIns="103475" wrap="square" tIns="1034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58">
                <a:solidFill>
                  <a:srgbClr val="00A89D"/>
                </a:solidFill>
                <a:latin typeface="Nunito"/>
                <a:ea typeface="Nunito"/>
                <a:cs typeface="Nunito"/>
                <a:sym typeface="Nunito"/>
              </a:rPr>
              <a:t>What does it achieve?</a:t>
            </a:r>
            <a:endParaRPr b="1" sz="1358">
              <a:solidFill>
                <a:srgbClr val="00A89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4" name="Google Shape;474;p50"/>
          <p:cNvSpPr txBox="1"/>
          <p:nvPr/>
        </p:nvSpPr>
        <p:spPr>
          <a:xfrm>
            <a:off x="381050" y="1463622"/>
            <a:ext cx="2642700" cy="29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B0A0"/>
                </a:solidFill>
                <a:latin typeface="Nunito"/>
                <a:ea typeface="Nunito"/>
                <a:cs typeface="Nunito"/>
                <a:sym typeface="Nunito"/>
              </a:rPr>
              <a:t>Key idea:</a:t>
            </a:r>
            <a:r>
              <a:rPr lang="en" sz="1100">
                <a:solidFill>
                  <a:srgbClr val="00B0A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" sz="110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IQL avoids the overestimation problem by never evaluating actions outside the dataset. It treats policy improvement as a statistical estimation problem.</a:t>
            </a:r>
            <a:endParaRPr sz="1100">
              <a:solidFill>
                <a:srgbClr val="44444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4444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By fitting an "upper expectile" of the value distribution, IQL identifies the best available performance within the given data without extrapolation.</a:t>
            </a:r>
            <a:endParaRPr sz="1100">
              <a:solidFill>
                <a:srgbClr val="44444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44444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5" name="Google Shape;475;p50"/>
          <p:cNvSpPr/>
          <p:nvPr/>
        </p:nvSpPr>
        <p:spPr>
          <a:xfrm>
            <a:off x="3308550" y="1152476"/>
            <a:ext cx="2781402" cy="946715"/>
          </a:xfrm>
          <a:custGeom>
            <a:rect b="b" l="l" r="r" t="t"/>
            <a:pathLst>
              <a:path extrusionOk="0" h="1786254" w="4714240">
                <a:moveTo>
                  <a:pt x="4206350" y="0"/>
                </a:moveTo>
                <a:lnTo>
                  <a:pt x="507732" y="0"/>
                </a:lnTo>
                <a:lnTo>
                  <a:pt x="446995" y="576"/>
                </a:lnTo>
                <a:lnTo>
                  <a:pt x="393357" y="2140"/>
                </a:lnTo>
                <a:lnTo>
                  <a:pt x="346226" y="5186"/>
                </a:lnTo>
                <a:lnTo>
                  <a:pt x="305011" y="10208"/>
                </a:lnTo>
                <a:lnTo>
                  <a:pt x="237963" y="28155"/>
                </a:lnTo>
                <a:lnTo>
                  <a:pt x="191030" y="49248"/>
                </a:lnTo>
                <a:lnTo>
                  <a:pt x="148119" y="76655"/>
                </a:lnTo>
                <a:lnTo>
                  <a:pt x="109803" y="109803"/>
                </a:lnTo>
                <a:lnTo>
                  <a:pt x="76655" y="148119"/>
                </a:lnTo>
                <a:lnTo>
                  <a:pt x="49248" y="191030"/>
                </a:lnTo>
                <a:lnTo>
                  <a:pt x="28156" y="237963"/>
                </a:lnTo>
                <a:lnTo>
                  <a:pt x="10208" y="305011"/>
                </a:lnTo>
                <a:lnTo>
                  <a:pt x="5186" y="346226"/>
                </a:lnTo>
                <a:lnTo>
                  <a:pt x="2140" y="393356"/>
                </a:lnTo>
                <a:lnTo>
                  <a:pt x="576" y="446994"/>
                </a:lnTo>
                <a:lnTo>
                  <a:pt x="0" y="507732"/>
                </a:lnTo>
                <a:lnTo>
                  <a:pt x="0" y="1277974"/>
                </a:lnTo>
                <a:lnTo>
                  <a:pt x="576" y="1338712"/>
                </a:lnTo>
                <a:lnTo>
                  <a:pt x="2140" y="1392350"/>
                </a:lnTo>
                <a:lnTo>
                  <a:pt x="5186" y="1439480"/>
                </a:lnTo>
                <a:lnTo>
                  <a:pt x="10208" y="1480695"/>
                </a:lnTo>
                <a:lnTo>
                  <a:pt x="28156" y="1547742"/>
                </a:lnTo>
                <a:lnTo>
                  <a:pt x="49248" y="1594676"/>
                </a:lnTo>
                <a:lnTo>
                  <a:pt x="76655" y="1637587"/>
                </a:lnTo>
                <a:lnTo>
                  <a:pt x="109803" y="1675903"/>
                </a:lnTo>
                <a:lnTo>
                  <a:pt x="148119" y="1709051"/>
                </a:lnTo>
                <a:lnTo>
                  <a:pt x="191030" y="1736458"/>
                </a:lnTo>
                <a:lnTo>
                  <a:pt x="237963" y="1757551"/>
                </a:lnTo>
                <a:lnTo>
                  <a:pt x="305011" y="1775498"/>
                </a:lnTo>
                <a:lnTo>
                  <a:pt x="346226" y="1780520"/>
                </a:lnTo>
                <a:lnTo>
                  <a:pt x="393357" y="1783567"/>
                </a:lnTo>
                <a:lnTo>
                  <a:pt x="446995" y="1785131"/>
                </a:lnTo>
                <a:lnTo>
                  <a:pt x="507732" y="1785707"/>
                </a:lnTo>
                <a:lnTo>
                  <a:pt x="4206350" y="1785707"/>
                </a:lnTo>
                <a:lnTo>
                  <a:pt x="4267088" y="1785131"/>
                </a:lnTo>
                <a:lnTo>
                  <a:pt x="4320726" y="1783567"/>
                </a:lnTo>
                <a:lnTo>
                  <a:pt x="4367856" y="1780520"/>
                </a:lnTo>
                <a:lnTo>
                  <a:pt x="4409071" y="1775498"/>
                </a:lnTo>
                <a:lnTo>
                  <a:pt x="4476118" y="1757551"/>
                </a:lnTo>
                <a:lnTo>
                  <a:pt x="4523052" y="1736458"/>
                </a:lnTo>
                <a:lnTo>
                  <a:pt x="4565963" y="1709051"/>
                </a:lnTo>
                <a:lnTo>
                  <a:pt x="4604279" y="1675903"/>
                </a:lnTo>
                <a:lnTo>
                  <a:pt x="4637427" y="1637587"/>
                </a:lnTo>
                <a:lnTo>
                  <a:pt x="4664834" y="1594676"/>
                </a:lnTo>
                <a:lnTo>
                  <a:pt x="4685926" y="1547742"/>
                </a:lnTo>
                <a:lnTo>
                  <a:pt x="4703874" y="1480695"/>
                </a:lnTo>
                <a:lnTo>
                  <a:pt x="4708896" y="1439480"/>
                </a:lnTo>
                <a:lnTo>
                  <a:pt x="4711942" y="1392350"/>
                </a:lnTo>
                <a:lnTo>
                  <a:pt x="4713507" y="1338712"/>
                </a:lnTo>
                <a:lnTo>
                  <a:pt x="4714083" y="1277974"/>
                </a:lnTo>
                <a:lnTo>
                  <a:pt x="4714083" y="507732"/>
                </a:lnTo>
                <a:lnTo>
                  <a:pt x="4713507" y="446994"/>
                </a:lnTo>
                <a:lnTo>
                  <a:pt x="4711942" y="393356"/>
                </a:lnTo>
                <a:lnTo>
                  <a:pt x="4708896" y="346226"/>
                </a:lnTo>
                <a:lnTo>
                  <a:pt x="4703874" y="305011"/>
                </a:lnTo>
                <a:lnTo>
                  <a:pt x="4685926" y="237963"/>
                </a:lnTo>
                <a:lnTo>
                  <a:pt x="4664834" y="191030"/>
                </a:lnTo>
                <a:lnTo>
                  <a:pt x="4637427" y="148119"/>
                </a:lnTo>
                <a:lnTo>
                  <a:pt x="4604279" y="109803"/>
                </a:lnTo>
                <a:lnTo>
                  <a:pt x="4565963" y="76655"/>
                </a:lnTo>
                <a:lnTo>
                  <a:pt x="4523052" y="49248"/>
                </a:lnTo>
                <a:lnTo>
                  <a:pt x="4476118" y="28155"/>
                </a:lnTo>
                <a:lnTo>
                  <a:pt x="4409071" y="10208"/>
                </a:lnTo>
                <a:lnTo>
                  <a:pt x="4367856" y="5186"/>
                </a:lnTo>
                <a:lnTo>
                  <a:pt x="4320726" y="2140"/>
                </a:lnTo>
                <a:lnTo>
                  <a:pt x="4267088" y="576"/>
                </a:lnTo>
                <a:lnTo>
                  <a:pt x="4206350" y="0"/>
                </a:lnTo>
                <a:close/>
              </a:path>
            </a:pathLst>
          </a:custGeom>
          <a:solidFill>
            <a:srgbClr val="F8BA00">
              <a:alpha val="2118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84"/>
          </a:p>
        </p:txBody>
      </p:sp>
      <p:sp>
        <p:nvSpPr>
          <p:cNvPr id="476" name="Google Shape;476;p50"/>
          <p:cNvSpPr txBox="1"/>
          <p:nvPr/>
        </p:nvSpPr>
        <p:spPr>
          <a:xfrm>
            <a:off x="3023750" y="1153075"/>
            <a:ext cx="33510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3475" lIns="103475" spcFirstLastPara="1" rIns="103475" wrap="square" tIns="103475">
            <a:spAutoFit/>
          </a:bodyPr>
          <a:lstStyle/>
          <a:p>
            <a:pPr indent="0" lvl="0" marL="381000" marR="38100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350">
                <a:solidFill>
                  <a:srgbClr val="4BACC6"/>
                </a:solidFill>
                <a:latin typeface="Nunito"/>
                <a:ea typeface="Nunito"/>
                <a:cs typeface="Nunito"/>
                <a:sym typeface="Nunito"/>
              </a:rPr>
              <a:t>Expectile Loss</a:t>
            </a:r>
            <a:endParaRPr b="1" sz="1350">
              <a:solidFill>
                <a:srgbClr val="00A89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7" name="Google Shape;477;p50"/>
          <p:cNvSpPr txBox="1"/>
          <p:nvPr/>
        </p:nvSpPr>
        <p:spPr>
          <a:xfrm>
            <a:off x="3377900" y="1569170"/>
            <a:ext cx="264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  L</a:t>
            </a:r>
            <a:r>
              <a:rPr baseline="-25000"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λ</a:t>
            </a:r>
            <a:r>
              <a:rPr i="1" lang="en" sz="110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(V) = E</a:t>
            </a:r>
            <a:r>
              <a:rPr baseline="-25000" i="1" lang="en" sz="110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a~πβ</a:t>
            </a:r>
            <a:r>
              <a:rPr i="1" lang="en" sz="110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[ℓ</a:t>
            </a:r>
            <a:r>
              <a:rPr baseline="-25000"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λ</a:t>
            </a:r>
            <a:r>
              <a:rPr i="1" lang="en" sz="110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(Q(s,a) − V(s))]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78" name="Google Shape;478;p50"/>
          <p:cNvSpPr/>
          <p:nvPr/>
        </p:nvSpPr>
        <p:spPr>
          <a:xfrm>
            <a:off x="6374750" y="1152475"/>
            <a:ext cx="2639974" cy="2639190"/>
          </a:xfrm>
          <a:custGeom>
            <a:rect b="b" l="l" r="r" t="t"/>
            <a:pathLst>
              <a:path extrusionOk="0" h="1786254" w="4714240">
                <a:moveTo>
                  <a:pt x="4206350" y="0"/>
                </a:moveTo>
                <a:lnTo>
                  <a:pt x="507732" y="0"/>
                </a:lnTo>
                <a:lnTo>
                  <a:pt x="446995" y="576"/>
                </a:lnTo>
                <a:lnTo>
                  <a:pt x="393357" y="2140"/>
                </a:lnTo>
                <a:lnTo>
                  <a:pt x="346226" y="5186"/>
                </a:lnTo>
                <a:lnTo>
                  <a:pt x="305011" y="10208"/>
                </a:lnTo>
                <a:lnTo>
                  <a:pt x="237963" y="28156"/>
                </a:lnTo>
                <a:lnTo>
                  <a:pt x="191030" y="49249"/>
                </a:lnTo>
                <a:lnTo>
                  <a:pt x="148119" y="76656"/>
                </a:lnTo>
                <a:lnTo>
                  <a:pt x="109803" y="109803"/>
                </a:lnTo>
                <a:lnTo>
                  <a:pt x="76655" y="148119"/>
                </a:lnTo>
                <a:lnTo>
                  <a:pt x="49248" y="191031"/>
                </a:lnTo>
                <a:lnTo>
                  <a:pt x="28156" y="237964"/>
                </a:lnTo>
                <a:lnTo>
                  <a:pt x="10208" y="305012"/>
                </a:lnTo>
                <a:lnTo>
                  <a:pt x="5186" y="346226"/>
                </a:lnTo>
                <a:lnTo>
                  <a:pt x="2140" y="393357"/>
                </a:lnTo>
                <a:lnTo>
                  <a:pt x="576" y="446995"/>
                </a:lnTo>
                <a:lnTo>
                  <a:pt x="0" y="507732"/>
                </a:lnTo>
                <a:lnTo>
                  <a:pt x="0" y="1277975"/>
                </a:lnTo>
                <a:lnTo>
                  <a:pt x="576" y="1338712"/>
                </a:lnTo>
                <a:lnTo>
                  <a:pt x="2140" y="1392350"/>
                </a:lnTo>
                <a:lnTo>
                  <a:pt x="5186" y="1439481"/>
                </a:lnTo>
                <a:lnTo>
                  <a:pt x="10208" y="1480695"/>
                </a:lnTo>
                <a:lnTo>
                  <a:pt x="28156" y="1547743"/>
                </a:lnTo>
                <a:lnTo>
                  <a:pt x="49248" y="1594677"/>
                </a:lnTo>
                <a:lnTo>
                  <a:pt x="76655" y="1637588"/>
                </a:lnTo>
                <a:lnTo>
                  <a:pt x="109803" y="1675904"/>
                </a:lnTo>
                <a:lnTo>
                  <a:pt x="148119" y="1709052"/>
                </a:lnTo>
                <a:lnTo>
                  <a:pt x="191030" y="1736459"/>
                </a:lnTo>
                <a:lnTo>
                  <a:pt x="237963" y="1757552"/>
                </a:lnTo>
                <a:lnTo>
                  <a:pt x="305011" y="1775499"/>
                </a:lnTo>
                <a:lnTo>
                  <a:pt x="346226" y="1780521"/>
                </a:lnTo>
                <a:lnTo>
                  <a:pt x="393357" y="1783567"/>
                </a:lnTo>
                <a:lnTo>
                  <a:pt x="446995" y="1785131"/>
                </a:lnTo>
                <a:lnTo>
                  <a:pt x="507732" y="1785707"/>
                </a:lnTo>
                <a:lnTo>
                  <a:pt x="4206350" y="1785707"/>
                </a:lnTo>
                <a:lnTo>
                  <a:pt x="4267088" y="1785131"/>
                </a:lnTo>
                <a:lnTo>
                  <a:pt x="4320726" y="1783567"/>
                </a:lnTo>
                <a:lnTo>
                  <a:pt x="4367856" y="1780521"/>
                </a:lnTo>
                <a:lnTo>
                  <a:pt x="4409071" y="1775499"/>
                </a:lnTo>
                <a:lnTo>
                  <a:pt x="4476118" y="1757552"/>
                </a:lnTo>
                <a:lnTo>
                  <a:pt x="4523052" y="1736459"/>
                </a:lnTo>
                <a:lnTo>
                  <a:pt x="4565963" y="1709052"/>
                </a:lnTo>
                <a:lnTo>
                  <a:pt x="4604279" y="1675904"/>
                </a:lnTo>
                <a:lnTo>
                  <a:pt x="4637427" y="1637588"/>
                </a:lnTo>
                <a:lnTo>
                  <a:pt x="4664834" y="1594677"/>
                </a:lnTo>
                <a:lnTo>
                  <a:pt x="4685926" y="1547743"/>
                </a:lnTo>
                <a:lnTo>
                  <a:pt x="4703874" y="1480695"/>
                </a:lnTo>
                <a:lnTo>
                  <a:pt x="4708896" y="1439481"/>
                </a:lnTo>
                <a:lnTo>
                  <a:pt x="4711942" y="1392350"/>
                </a:lnTo>
                <a:lnTo>
                  <a:pt x="4713507" y="1338712"/>
                </a:lnTo>
                <a:lnTo>
                  <a:pt x="4714083" y="1277975"/>
                </a:lnTo>
                <a:lnTo>
                  <a:pt x="4714083" y="507732"/>
                </a:lnTo>
                <a:lnTo>
                  <a:pt x="4713507" y="446995"/>
                </a:lnTo>
                <a:lnTo>
                  <a:pt x="4711942" y="393357"/>
                </a:lnTo>
                <a:lnTo>
                  <a:pt x="4708896" y="346226"/>
                </a:lnTo>
                <a:lnTo>
                  <a:pt x="4703874" y="305012"/>
                </a:lnTo>
                <a:lnTo>
                  <a:pt x="4685926" y="237964"/>
                </a:lnTo>
                <a:lnTo>
                  <a:pt x="4664834" y="191031"/>
                </a:lnTo>
                <a:lnTo>
                  <a:pt x="4637427" y="148119"/>
                </a:lnTo>
                <a:lnTo>
                  <a:pt x="4604279" y="109803"/>
                </a:lnTo>
                <a:lnTo>
                  <a:pt x="4565963" y="76656"/>
                </a:lnTo>
                <a:lnTo>
                  <a:pt x="4523052" y="49249"/>
                </a:lnTo>
                <a:lnTo>
                  <a:pt x="4476118" y="28156"/>
                </a:lnTo>
                <a:lnTo>
                  <a:pt x="4409071" y="10208"/>
                </a:lnTo>
                <a:lnTo>
                  <a:pt x="4367856" y="5186"/>
                </a:lnTo>
                <a:lnTo>
                  <a:pt x="4320726" y="2140"/>
                </a:lnTo>
                <a:lnTo>
                  <a:pt x="4267088" y="576"/>
                </a:lnTo>
                <a:lnTo>
                  <a:pt x="4206350" y="0"/>
                </a:lnTo>
                <a:close/>
              </a:path>
            </a:pathLst>
          </a:custGeom>
          <a:solidFill>
            <a:srgbClr val="0076BA">
              <a:alpha val="2471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84"/>
          </a:p>
        </p:txBody>
      </p:sp>
      <p:sp>
        <p:nvSpPr>
          <p:cNvPr id="479" name="Google Shape;479;p50"/>
          <p:cNvSpPr txBox="1"/>
          <p:nvPr/>
        </p:nvSpPr>
        <p:spPr>
          <a:xfrm>
            <a:off x="6307688" y="1152476"/>
            <a:ext cx="2774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03475" lIns="103475" spcFirstLastPara="1" rIns="103475" wrap="square" tIns="1034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58">
                <a:solidFill>
                  <a:srgbClr val="0076BA"/>
                </a:solidFill>
                <a:latin typeface="Nunito"/>
                <a:ea typeface="Nunito"/>
                <a:cs typeface="Nunito"/>
                <a:sym typeface="Nunito"/>
              </a:rPr>
              <a:t>Steps:</a:t>
            </a:r>
            <a:endParaRPr b="1" sz="1358">
              <a:solidFill>
                <a:srgbClr val="0076BA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80" name="Google Shape;480;p50"/>
          <p:cNvSpPr txBox="1"/>
          <p:nvPr/>
        </p:nvSpPr>
        <p:spPr>
          <a:xfrm>
            <a:off x="6439100" y="1569172"/>
            <a:ext cx="2642700" cy="23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0076BA"/>
                </a:solidFill>
                <a:latin typeface="Nunito"/>
                <a:ea typeface="Nunito"/>
                <a:cs typeface="Nunito"/>
                <a:sym typeface="Nunito"/>
              </a:rPr>
              <a:t>Step 1: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Fit V</a:t>
            </a:r>
            <a:r>
              <a:rPr baseline="-25000"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ψ(s)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using asymmetric L₂ loss. A low λ (e.g., &lt; 0.5) pushes V toward more conservative estimates within the dataset.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0076BA"/>
                </a:solidFill>
                <a:latin typeface="Nunito"/>
                <a:ea typeface="Nunito"/>
                <a:cs typeface="Nunito"/>
                <a:sym typeface="Nunito"/>
              </a:rPr>
              <a:t>Step 2: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Extract π using Advantage-Weighted Regression (AWR), which is essentially behavioral cloning weighted by the advantage: exp(A/β). 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81" name="Google Shape;481;p50"/>
          <p:cNvPicPr preferRelativeResize="0"/>
          <p:nvPr/>
        </p:nvPicPr>
        <p:blipFill rotWithShape="1">
          <a:blip r:embed="rId3">
            <a:alphaModFix/>
          </a:blip>
          <a:srcRect b="0" l="0" r="0" t="5509"/>
          <a:stretch/>
        </p:blipFill>
        <p:spPr>
          <a:xfrm>
            <a:off x="1473050" y="3826925"/>
            <a:ext cx="6294651" cy="131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0"/>
          <p:cNvPicPr preferRelativeResize="0"/>
          <p:nvPr/>
        </p:nvPicPr>
        <p:blipFill rotWithShape="1">
          <a:blip r:embed="rId4">
            <a:alphaModFix/>
          </a:blip>
          <a:srcRect b="0" l="0" r="0" t="2086"/>
          <a:stretch/>
        </p:blipFill>
        <p:spPr>
          <a:xfrm>
            <a:off x="3156562" y="2214038"/>
            <a:ext cx="3154726" cy="149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$PPTXTitle" id="487" name="Google Shape;487;p51"/>
          <p:cNvSpPr txBox="1"/>
          <p:nvPr>
            <p:ph type="title"/>
          </p:nvPr>
        </p:nvSpPr>
        <p:spPr>
          <a:xfrm>
            <a:off x="311707" y="405200"/>
            <a:ext cx="7275300" cy="4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81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</a:pPr>
            <a:r>
              <a:rPr lang="en" sz="2300">
                <a:latin typeface="Nunito"/>
                <a:ea typeface="Nunito"/>
                <a:cs typeface="Nunito"/>
                <a:sym typeface="Nunito"/>
              </a:rPr>
              <a:t>Sparse Rewards / Goal Conditioned RL</a:t>
            </a:r>
            <a:endParaRPr sz="2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88" name="Google Shape;488;p51"/>
          <p:cNvSpPr/>
          <p:nvPr/>
        </p:nvSpPr>
        <p:spPr>
          <a:xfrm>
            <a:off x="311700" y="1152475"/>
            <a:ext cx="2781402" cy="3018769"/>
          </a:xfrm>
          <a:custGeom>
            <a:rect b="b" l="l" r="r" t="t"/>
            <a:pathLst>
              <a:path extrusionOk="0" h="1786254" w="4714240">
                <a:moveTo>
                  <a:pt x="4206350" y="0"/>
                </a:moveTo>
                <a:lnTo>
                  <a:pt x="507732" y="0"/>
                </a:lnTo>
                <a:lnTo>
                  <a:pt x="446995" y="576"/>
                </a:lnTo>
                <a:lnTo>
                  <a:pt x="393357" y="2140"/>
                </a:lnTo>
                <a:lnTo>
                  <a:pt x="346226" y="5186"/>
                </a:lnTo>
                <a:lnTo>
                  <a:pt x="305011" y="10208"/>
                </a:lnTo>
                <a:lnTo>
                  <a:pt x="237963" y="28155"/>
                </a:lnTo>
                <a:lnTo>
                  <a:pt x="191030" y="49248"/>
                </a:lnTo>
                <a:lnTo>
                  <a:pt x="148119" y="76655"/>
                </a:lnTo>
                <a:lnTo>
                  <a:pt x="109803" y="109803"/>
                </a:lnTo>
                <a:lnTo>
                  <a:pt x="76655" y="148119"/>
                </a:lnTo>
                <a:lnTo>
                  <a:pt x="49248" y="191030"/>
                </a:lnTo>
                <a:lnTo>
                  <a:pt x="28156" y="237963"/>
                </a:lnTo>
                <a:lnTo>
                  <a:pt x="10208" y="305011"/>
                </a:lnTo>
                <a:lnTo>
                  <a:pt x="5186" y="346226"/>
                </a:lnTo>
                <a:lnTo>
                  <a:pt x="2140" y="393356"/>
                </a:lnTo>
                <a:lnTo>
                  <a:pt x="576" y="446994"/>
                </a:lnTo>
                <a:lnTo>
                  <a:pt x="0" y="507732"/>
                </a:lnTo>
                <a:lnTo>
                  <a:pt x="0" y="1277974"/>
                </a:lnTo>
                <a:lnTo>
                  <a:pt x="576" y="1338712"/>
                </a:lnTo>
                <a:lnTo>
                  <a:pt x="2140" y="1392350"/>
                </a:lnTo>
                <a:lnTo>
                  <a:pt x="5186" y="1439480"/>
                </a:lnTo>
                <a:lnTo>
                  <a:pt x="10208" y="1480695"/>
                </a:lnTo>
                <a:lnTo>
                  <a:pt x="28156" y="1547742"/>
                </a:lnTo>
                <a:lnTo>
                  <a:pt x="49248" y="1594676"/>
                </a:lnTo>
                <a:lnTo>
                  <a:pt x="76655" y="1637587"/>
                </a:lnTo>
                <a:lnTo>
                  <a:pt x="109803" y="1675903"/>
                </a:lnTo>
                <a:lnTo>
                  <a:pt x="148119" y="1709051"/>
                </a:lnTo>
                <a:lnTo>
                  <a:pt x="191030" y="1736458"/>
                </a:lnTo>
                <a:lnTo>
                  <a:pt x="237963" y="1757551"/>
                </a:lnTo>
                <a:lnTo>
                  <a:pt x="305011" y="1775498"/>
                </a:lnTo>
                <a:lnTo>
                  <a:pt x="346226" y="1780520"/>
                </a:lnTo>
                <a:lnTo>
                  <a:pt x="393357" y="1783567"/>
                </a:lnTo>
                <a:lnTo>
                  <a:pt x="446995" y="1785131"/>
                </a:lnTo>
                <a:lnTo>
                  <a:pt x="507732" y="1785707"/>
                </a:lnTo>
                <a:lnTo>
                  <a:pt x="4206350" y="1785707"/>
                </a:lnTo>
                <a:lnTo>
                  <a:pt x="4267088" y="1785131"/>
                </a:lnTo>
                <a:lnTo>
                  <a:pt x="4320726" y="1783567"/>
                </a:lnTo>
                <a:lnTo>
                  <a:pt x="4367856" y="1780520"/>
                </a:lnTo>
                <a:lnTo>
                  <a:pt x="4409071" y="1775498"/>
                </a:lnTo>
                <a:lnTo>
                  <a:pt x="4476118" y="1757551"/>
                </a:lnTo>
                <a:lnTo>
                  <a:pt x="4523052" y="1736458"/>
                </a:lnTo>
                <a:lnTo>
                  <a:pt x="4565963" y="1709051"/>
                </a:lnTo>
                <a:lnTo>
                  <a:pt x="4604279" y="1675903"/>
                </a:lnTo>
                <a:lnTo>
                  <a:pt x="4637427" y="1637587"/>
                </a:lnTo>
                <a:lnTo>
                  <a:pt x="4664834" y="1594676"/>
                </a:lnTo>
                <a:lnTo>
                  <a:pt x="4685926" y="1547742"/>
                </a:lnTo>
                <a:lnTo>
                  <a:pt x="4703874" y="1480695"/>
                </a:lnTo>
                <a:lnTo>
                  <a:pt x="4708896" y="1439480"/>
                </a:lnTo>
                <a:lnTo>
                  <a:pt x="4711942" y="1392350"/>
                </a:lnTo>
                <a:lnTo>
                  <a:pt x="4713507" y="1338712"/>
                </a:lnTo>
                <a:lnTo>
                  <a:pt x="4714083" y="1277974"/>
                </a:lnTo>
                <a:lnTo>
                  <a:pt x="4714083" y="507732"/>
                </a:lnTo>
                <a:lnTo>
                  <a:pt x="4713507" y="446994"/>
                </a:lnTo>
                <a:lnTo>
                  <a:pt x="4711942" y="393356"/>
                </a:lnTo>
                <a:lnTo>
                  <a:pt x="4708896" y="346226"/>
                </a:lnTo>
                <a:lnTo>
                  <a:pt x="4703874" y="305011"/>
                </a:lnTo>
                <a:lnTo>
                  <a:pt x="4685926" y="237963"/>
                </a:lnTo>
                <a:lnTo>
                  <a:pt x="4664834" y="191030"/>
                </a:lnTo>
                <a:lnTo>
                  <a:pt x="4637427" y="148119"/>
                </a:lnTo>
                <a:lnTo>
                  <a:pt x="4604279" y="109803"/>
                </a:lnTo>
                <a:lnTo>
                  <a:pt x="4565963" y="76655"/>
                </a:lnTo>
                <a:lnTo>
                  <a:pt x="4523052" y="49248"/>
                </a:lnTo>
                <a:lnTo>
                  <a:pt x="4476118" y="28155"/>
                </a:lnTo>
                <a:lnTo>
                  <a:pt x="4409071" y="10208"/>
                </a:lnTo>
                <a:lnTo>
                  <a:pt x="4367856" y="5186"/>
                </a:lnTo>
                <a:lnTo>
                  <a:pt x="4320726" y="2140"/>
                </a:lnTo>
                <a:lnTo>
                  <a:pt x="4267088" y="576"/>
                </a:lnTo>
                <a:lnTo>
                  <a:pt x="4206350" y="0"/>
                </a:lnTo>
                <a:close/>
              </a:path>
            </a:pathLst>
          </a:custGeom>
          <a:solidFill>
            <a:srgbClr val="00A89D">
              <a:alpha val="2196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84"/>
          </a:p>
        </p:txBody>
      </p:sp>
      <p:sp>
        <p:nvSpPr>
          <p:cNvPr id="489" name="Google Shape;489;p51"/>
          <p:cNvSpPr txBox="1"/>
          <p:nvPr/>
        </p:nvSpPr>
        <p:spPr>
          <a:xfrm>
            <a:off x="315352" y="1152476"/>
            <a:ext cx="2774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03475" lIns="103475" spcFirstLastPara="1" rIns="103475" wrap="square" tIns="1034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58">
                <a:solidFill>
                  <a:srgbClr val="00A89D"/>
                </a:solidFill>
                <a:latin typeface="Nunito"/>
                <a:ea typeface="Nunito"/>
                <a:cs typeface="Nunito"/>
                <a:sym typeface="Nunito"/>
              </a:rPr>
              <a:t>Issues:</a:t>
            </a:r>
            <a:endParaRPr b="1" sz="1358">
              <a:solidFill>
                <a:srgbClr val="00A89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0" name="Google Shape;490;p51"/>
          <p:cNvSpPr txBox="1"/>
          <p:nvPr/>
        </p:nvSpPr>
        <p:spPr>
          <a:xfrm>
            <a:off x="381050" y="1463622"/>
            <a:ext cx="2642700" cy="25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B0A0"/>
                </a:solidFill>
                <a:latin typeface="Nunito"/>
                <a:ea typeface="Nunito"/>
                <a:cs typeface="Nunito"/>
                <a:sym typeface="Nunito"/>
              </a:rPr>
              <a:t>Two Major Issues:</a:t>
            </a:r>
            <a:endParaRPr b="1" sz="1100">
              <a:solidFill>
                <a:srgbClr val="00B0A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rgbClr val="00B0A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The first is the “needle in the haystack” problem. Without intermediate feedback, Q(s, a) estimates remain near zero for most of the trajectory, making gradients uninformative. 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A0A0A"/>
                </a:solidFill>
                <a:latin typeface="Nunito"/>
                <a:ea typeface="Nunito"/>
                <a:cs typeface="Nunito"/>
                <a:sym typeface="Nunito"/>
              </a:rPr>
              <a:t>The next issue is if successful trajectories are rare in the dataset, the value function will struggle to differentiate "good" failures from "bad" ones. 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1" name="Google Shape;491;p51"/>
          <p:cNvSpPr/>
          <p:nvPr/>
        </p:nvSpPr>
        <p:spPr>
          <a:xfrm>
            <a:off x="3308550" y="1152475"/>
            <a:ext cx="2781402" cy="1420072"/>
          </a:xfrm>
          <a:custGeom>
            <a:rect b="b" l="l" r="r" t="t"/>
            <a:pathLst>
              <a:path extrusionOk="0" h="1786254" w="4714240">
                <a:moveTo>
                  <a:pt x="4206350" y="0"/>
                </a:moveTo>
                <a:lnTo>
                  <a:pt x="507732" y="0"/>
                </a:lnTo>
                <a:lnTo>
                  <a:pt x="446995" y="576"/>
                </a:lnTo>
                <a:lnTo>
                  <a:pt x="393357" y="2140"/>
                </a:lnTo>
                <a:lnTo>
                  <a:pt x="346226" y="5186"/>
                </a:lnTo>
                <a:lnTo>
                  <a:pt x="305011" y="10208"/>
                </a:lnTo>
                <a:lnTo>
                  <a:pt x="237963" y="28155"/>
                </a:lnTo>
                <a:lnTo>
                  <a:pt x="191030" y="49248"/>
                </a:lnTo>
                <a:lnTo>
                  <a:pt x="148119" y="76655"/>
                </a:lnTo>
                <a:lnTo>
                  <a:pt x="109803" y="109803"/>
                </a:lnTo>
                <a:lnTo>
                  <a:pt x="76655" y="148119"/>
                </a:lnTo>
                <a:lnTo>
                  <a:pt x="49248" y="191030"/>
                </a:lnTo>
                <a:lnTo>
                  <a:pt x="28156" y="237963"/>
                </a:lnTo>
                <a:lnTo>
                  <a:pt x="10208" y="305011"/>
                </a:lnTo>
                <a:lnTo>
                  <a:pt x="5186" y="346226"/>
                </a:lnTo>
                <a:lnTo>
                  <a:pt x="2140" y="393356"/>
                </a:lnTo>
                <a:lnTo>
                  <a:pt x="576" y="446994"/>
                </a:lnTo>
                <a:lnTo>
                  <a:pt x="0" y="507732"/>
                </a:lnTo>
                <a:lnTo>
                  <a:pt x="0" y="1277974"/>
                </a:lnTo>
                <a:lnTo>
                  <a:pt x="576" y="1338712"/>
                </a:lnTo>
                <a:lnTo>
                  <a:pt x="2140" y="1392350"/>
                </a:lnTo>
                <a:lnTo>
                  <a:pt x="5186" y="1439480"/>
                </a:lnTo>
                <a:lnTo>
                  <a:pt x="10208" y="1480695"/>
                </a:lnTo>
                <a:lnTo>
                  <a:pt x="28156" y="1547742"/>
                </a:lnTo>
                <a:lnTo>
                  <a:pt x="49248" y="1594676"/>
                </a:lnTo>
                <a:lnTo>
                  <a:pt x="76655" y="1637587"/>
                </a:lnTo>
                <a:lnTo>
                  <a:pt x="109803" y="1675903"/>
                </a:lnTo>
                <a:lnTo>
                  <a:pt x="148119" y="1709051"/>
                </a:lnTo>
                <a:lnTo>
                  <a:pt x="191030" y="1736458"/>
                </a:lnTo>
                <a:lnTo>
                  <a:pt x="237963" y="1757551"/>
                </a:lnTo>
                <a:lnTo>
                  <a:pt x="305011" y="1775498"/>
                </a:lnTo>
                <a:lnTo>
                  <a:pt x="346226" y="1780520"/>
                </a:lnTo>
                <a:lnTo>
                  <a:pt x="393357" y="1783567"/>
                </a:lnTo>
                <a:lnTo>
                  <a:pt x="446995" y="1785131"/>
                </a:lnTo>
                <a:lnTo>
                  <a:pt x="507732" y="1785707"/>
                </a:lnTo>
                <a:lnTo>
                  <a:pt x="4206350" y="1785707"/>
                </a:lnTo>
                <a:lnTo>
                  <a:pt x="4267088" y="1785131"/>
                </a:lnTo>
                <a:lnTo>
                  <a:pt x="4320726" y="1783567"/>
                </a:lnTo>
                <a:lnTo>
                  <a:pt x="4367856" y="1780520"/>
                </a:lnTo>
                <a:lnTo>
                  <a:pt x="4409071" y="1775498"/>
                </a:lnTo>
                <a:lnTo>
                  <a:pt x="4476118" y="1757551"/>
                </a:lnTo>
                <a:lnTo>
                  <a:pt x="4523052" y="1736458"/>
                </a:lnTo>
                <a:lnTo>
                  <a:pt x="4565963" y="1709051"/>
                </a:lnTo>
                <a:lnTo>
                  <a:pt x="4604279" y="1675903"/>
                </a:lnTo>
                <a:lnTo>
                  <a:pt x="4637427" y="1637587"/>
                </a:lnTo>
                <a:lnTo>
                  <a:pt x="4664834" y="1594676"/>
                </a:lnTo>
                <a:lnTo>
                  <a:pt x="4685926" y="1547742"/>
                </a:lnTo>
                <a:lnTo>
                  <a:pt x="4703874" y="1480695"/>
                </a:lnTo>
                <a:lnTo>
                  <a:pt x="4708896" y="1439480"/>
                </a:lnTo>
                <a:lnTo>
                  <a:pt x="4711942" y="1392350"/>
                </a:lnTo>
                <a:lnTo>
                  <a:pt x="4713507" y="1338712"/>
                </a:lnTo>
                <a:lnTo>
                  <a:pt x="4714083" y="1277974"/>
                </a:lnTo>
                <a:lnTo>
                  <a:pt x="4714083" y="507732"/>
                </a:lnTo>
                <a:lnTo>
                  <a:pt x="4713507" y="446994"/>
                </a:lnTo>
                <a:lnTo>
                  <a:pt x="4711942" y="393356"/>
                </a:lnTo>
                <a:lnTo>
                  <a:pt x="4708896" y="346226"/>
                </a:lnTo>
                <a:lnTo>
                  <a:pt x="4703874" y="305011"/>
                </a:lnTo>
                <a:lnTo>
                  <a:pt x="4685926" y="237963"/>
                </a:lnTo>
                <a:lnTo>
                  <a:pt x="4664834" y="191030"/>
                </a:lnTo>
                <a:lnTo>
                  <a:pt x="4637427" y="148119"/>
                </a:lnTo>
                <a:lnTo>
                  <a:pt x="4604279" y="109803"/>
                </a:lnTo>
                <a:lnTo>
                  <a:pt x="4565963" y="76655"/>
                </a:lnTo>
                <a:lnTo>
                  <a:pt x="4523052" y="49248"/>
                </a:lnTo>
                <a:lnTo>
                  <a:pt x="4476118" y="28155"/>
                </a:lnTo>
                <a:lnTo>
                  <a:pt x="4409071" y="10208"/>
                </a:lnTo>
                <a:lnTo>
                  <a:pt x="4367856" y="5186"/>
                </a:lnTo>
                <a:lnTo>
                  <a:pt x="4320726" y="2140"/>
                </a:lnTo>
                <a:lnTo>
                  <a:pt x="4267088" y="576"/>
                </a:lnTo>
                <a:lnTo>
                  <a:pt x="4206350" y="0"/>
                </a:lnTo>
                <a:close/>
              </a:path>
            </a:pathLst>
          </a:custGeom>
          <a:solidFill>
            <a:srgbClr val="F8BA00">
              <a:alpha val="2118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84"/>
          </a:p>
        </p:txBody>
      </p:sp>
      <p:sp>
        <p:nvSpPr>
          <p:cNvPr id="492" name="Google Shape;492;p51"/>
          <p:cNvSpPr txBox="1"/>
          <p:nvPr/>
        </p:nvSpPr>
        <p:spPr>
          <a:xfrm>
            <a:off x="3023750" y="1153075"/>
            <a:ext cx="3351000" cy="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3475" lIns="103475" spcFirstLastPara="1" rIns="103475" wrap="square" tIns="103475">
            <a:spAutoFit/>
          </a:bodyPr>
          <a:lstStyle/>
          <a:p>
            <a:pPr indent="0" lvl="0" marL="381000" marR="38100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350">
                <a:solidFill>
                  <a:srgbClr val="4BACC6"/>
                </a:solidFill>
                <a:latin typeface="Nunito"/>
                <a:ea typeface="Nunito"/>
                <a:cs typeface="Nunito"/>
                <a:sym typeface="Nunito"/>
              </a:rPr>
              <a:t>Goal Conditioned RL</a:t>
            </a:r>
            <a:endParaRPr b="1" sz="1350">
              <a:solidFill>
                <a:srgbClr val="00A89D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3" name="Google Shape;493;p51"/>
          <p:cNvSpPr txBox="1"/>
          <p:nvPr/>
        </p:nvSpPr>
        <p:spPr>
          <a:xfrm>
            <a:off x="3377900" y="1569170"/>
            <a:ext cx="2642700" cy="9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5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Reward: r(s, a, g) = −‖s − g‖  (or sparse: 1[s ≈ g])</a:t>
            </a:r>
            <a:br>
              <a:rPr i="1" lang="en" sz="105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i="1" sz="1050">
              <a:solidFill>
                <a:srgbClr val="4444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Policy: π(a | s, g) — goal g is part of the input</a:t>
            </a:r>
            <a:r>
              <a:rPr lang="en" sz="1100">
                <a:solidFill>
                  <a:schemeClr val="dk1"/>
                </a:solidFill>
              </a:rPr>
              <a:t> </a:t>
            </a:r>
            <a:endParaRPr i="1" sz="1100">
              <a:solidFill>
                <a:srgbClr val="444444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494" name="Google Shape;494;p51" title="reviewsesh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1327" y="2708021"/>
            <a:ext cx="5746099" cy="2103887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1"/>
          <p:cNvSpPr/>
          <p:nvPr/>
        </p:nvSpPr>
        <p:spPr>
          <a:xfrm>
            <a:off x="6374750" y="1152475"/>
            <a:ext cx="2639974" cy="1598697"/>
          </a:xfrm>
          <a:custGeom>
            <a:rect b="b" l="l" r="r" t="t"/>
            <a:pathLst>
              <a:path extrusionOk="0" h="1786254" w="4714240">
                <a:moveTo>
                  <a:pt x="4206350" y="0"/>
                </a:moveTo>
                <a:lnTo>
                  <a:pt x="507732" y="0"/>
                </a:lnTo>
                <a:lnTo>
                  <a:pt x="446995" y="576"/>
                </a:lnTo>
                <a:lnTo>
                  <a:pt x="393357" y="2140"/>
                </a:lnTo>
                <a:lnTo>
                  <a:pt x="346226" y="5186"/>
                </a:lnTo>
                <a:lnTo>
                  <a:pt x="305011" y="10208"/>
                </a:lnTo>
                <a:lnTo>
                  <a:pt x="237963" y="28156"/>
                </a:lnTo>
                <a:lnTo>
                  <a:pt x="191030" y="49249"/>
                </a:lnTo>
                <a:lnTo>
                  <a:pt x="148119" y="76656"/>
                </a:lnTo>
                <a:lnTo>
                  <a:pt x="109803" y="109803"/>
                </a:lnTo>
                <a:lnTo>
                  <a:pt x="76655" y="148119"/>
                </a:lnTo>
                <a:lnTo>
                  <a:pt x="49248" y="191031"/>
                </a:lnTo>
                <a:lnTo>
                  <a:pt x="28156" y="237964"/>
                </a:lnTo>
                <a:lnTo>
                  <a:pt x="10208" y="305012"/>
                </a:lnTo>
                <a:lnTo>
                  <a:pt x="5186" y="346226"/>
                </a:lnTo>
                <a:lnTo>
                  <a:pt x="2140" y="393357"/>
                </a:lnTo>
                <a:lnTo>
                  <a:pt x="576" y="446995"/>
                </a:lnTo>
                <a:lnTo>
                  <a:pt x="0" y="507732"/>
                </a:lnTo>
                <a:lnTo>
                  <a:pt x="0" y="1277975"/>
                </a:lnTo>
                <a:lnTo>
                  <a:pt x="576" y="1338712"/>
                </a:lnTo>
                <a:lnTo>
                  <a:pt x="2140" y="1392350"/>
                </a:lnTo>
                <a:lnTo>
                  <a:pt x="5186" y="1439481"/>
                </a:lnTo>
                <a:lnTo>
                  <a:pt x="10208" y="1480695"/>
                </a:lnTo>
                <a:lnTo>
                  <a:pt x="28156" y="1547743"/>
                </a:lnTo>
                <a:lnTo>
                  <a:pt x="49248" y="1594677"/>
                </a:lnTo>
                <a:lnTo>
                  <a:pt x="76655" y="1637588"/>
                </a:lnTo>
                <a:lnTo>
                  <a:pt x="109803" y="1675904"/>
                </a:lnTo>
                <a:lnTo>
                  <a:pt x="148119" y="1709052"/>
                </a:lnTo>
                <a:lnTo>
                  <a:pt x="191030" y="1736459"/>
                </a:lnTo>
                <a:lnTo>
                  <a:pt x="237963" y="1757552"/>
                </a:lnTo>
                <a:lnTo>
                  <a:pt x="305011" y="1775499"/>
                </a:lnTo>
                <a:lnTo>
                  <a:pt x="346226" y="1780521"/>
                </a:lnTo>
                <a:lnTo>
                  <a:pt x="393357" y="1783567"/>
                </a:lnTo>
                <a:lnTo>
                  <a:pt x="446995" y="1785131"/>
                </a:lnTo>
                <a:lnTo>
                  <a:pt x="507732" y="1785707"/>
                </a:lnTo>
                <a:lnTo>
                  <a:pt x="4206350" y="1785707"/>
                </a:lnTo>
                <a:lnTo>
                  <a:pt x="4267088" y="1785131"/>
                </a:lnTo>
                <a:lnTo>
                  <a:pt x="4320726" y="1783567"/>
                </a:lnTo>
                <a:lnTo>
                  <a:pt x="4367856" y="1780521"/>
                </a:lnTo>
                <a:lnTo>
                  <a:pt x="4409071" y="1775499"/>
                </a:lnTo>
                <a:lnTo>
                  <a:pt x="4476118" y="1757552"/>
                </a:lnTo>
                <a:lnTo>
                  <a:pt x="4523052" y="1736459"/>
                </a:lnTo>
                <a:lnTo>
                  <a:pt x="4565963" y="1709052"/>
                </a:lnTo>
                <a:lnTo>
                  <a:pt x="4604279" y="1675904"/>
                </a:lnTo>
                <a:lnTo>
                  <a:pt x="4637427" y="1637588"/>
                </a:lnTo>
                <a:lnTo>
                  <a:pt x="4664834" y="1594677"/>
                </a:lnTo>
                <a:lnTo>
                  <a:pt x="4685926" y="1547743"/>
                </a:lnTo>
                <a:lnTo>
                  <a:pt x="4703874" y="1480695"/>
                </a:lnTo>
                <a:lnTo>
                  <a:pt x="4708896" y="1439481"/>
                </a:lnTo>
                <a:lnTo>
                  <a:pt x="4711942" y="1392350"/>
                </a:lnTo>
                <a:lnTo>
                  <a:pt x="4713507" y="1338712"/>
                </a:lnTo>
                <a:lnTo>
                  <a:pt x="4714083" y="1277975"/>
                </a:lnTo>
                <a:lnTo>
                  <a:pt x="4714083" y="507732"/>
                </a:lnTo>
                <a:lnTo>
                  <a:pt x="4713507" y="446995"/>
                </a:lnTo>
                <a:lnTo>
                  <a:pt x="4711942" y="393357"/>
                </a:lnTo>
                <a:lnTo>
                  <a:pt x="4708896" y="346226"/>
                </a:lnTo>
                <a:lnTo>
                  <a:pt x="4703874" y="305012"/>
                </a:lnTo>
                <a:lnTo>
                  <a:pt x="4685926" y="237964"/>
                </a:lnTo>
                <a:lnTo>
                  <a:pt x="4664834" y="191031"/>
                </a:lnTo>
                <a:lnTo>
                  <a:pt x="4637427" y="148119"/>
                </a:lnTo>
                <a:lnTo>
                  <a:pt x="4604279" y="109803"/>
                </a:lnTo>
                <a:lnTo>
                  <a:pt x="4565963" y="76656"/>
                </a:lnTo>
                <a:lnTo>
                  <a:pt x="4523052" y="49249"/>
                </a:lnTo>
                <a:lnTo>
                  <a:pt x="4476118" y="28156"/>
                </a:lnTo>
                <a:lnTo>
                  <a:pt x="4409071" y="10208"/>
                </a:lnTo>
                <a:lnTo>
                  <a:pt x="4367856" y="5186"/>
                </a:lnTo>
                <a:lnTo>
                  <a:pt x="4320726" y="2140"/>
                </a:lnTo>
                <a:lnTo>
                  <a:pt x="4267088" y="576"/>
                </a:lnTo>
                <a:lnTo>
                  <a:pt x="4206350" y="0"/>
                </a:lnTo>
                <a:close/>
              </a:path>
            </a:pathLst>
          </a:custGeom>
          <a:solidFill>
            <a:srgbClr val="0076BA">
              <a:alpha val="2471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84"/>
          </a:p>
        </p:txBody>
      </p:sp>
      <p:sp>
        <p:nvSpPr>
          <p:cNvPr id="496" name="Google Shape;496;p51"/>
          <p:cNvSpPr txBox="1"/>
          <p:nvPr/>
        </p:nvSpPr>
        <p:spPr>
          <a:xfrm>
            <a:off x="6307688" y="1152476"/>
            <a:ext cx="2774100" cy="41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03475" lIns="103475" spcFirstLastPara="1" rIns="103475" wrap="square" tIns="1034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58">
                <a:solidFill>
                  <a:srgbClr val="0076BA"/>
                </a:solidFill>
                <a:latin typeface="Nunito"/>
                <a:ea typeface="Nunito"/>
                <a:cs typeface="Nunito"/>
                <a:sym typeface="Nunito"/>
              </a:rPr>
              <a:t>Example</a:t>
            </a:r>
            <a:endParaRPr b="1" sz="1358">
              <a:solidFill>
                <a:srgbClr val="0076BA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7" name="Google Shape;497;p51"/>
          <p:cNvSpPr txBox="1"/>
          <p:nvPr/>
        </p:nvSpPr>
        <p:spPr>
          <a:xfrm>
            <a:off x="6373388" y="1570372"/>
            <a:ext cx="2642700" cy="11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In the image below what would the sparse rewards be?</a:t>
            </a:r>
            <a:br>
              <a:rPr lang="en" sz="110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</a:br>
            <a:br>
              <a:rPr lang="en" sz="110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" sz="1100">
                <a:solidFill>
                  <a:srgbClr val="444444"/>
                </a:solidFill>
                <a:latin typeface="Nunito"/>
                <a:ea typeface="Nunito"/>
                <a:cs typeface="Nunito"/>
                <a:sym typeface="Nunito"/>
              </a:rPr>
              <a:t>How could we do GCRL to make it perform better?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Google Shape;50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613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8669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Important Things to Remember for Exam</a:t>
            </a:r>
            <a:endParaRPr/>
          </a:p>
        </p:txBody>
      </p:sp>
      <p:sp>
        <p:nvSpPr>
          <p:cNvPr id="513" name="Google Shape;513;p5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How to calculate loss for different approaches (Given Examples)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Advantages and disadvantages depending on situations for different methods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each part of the equation actually does and the impacts of </a:t>
            </a:r>
            <a:r>
              <a:rPr lang="en"/>
              <a:t>changing</a:t>
            </a:r>
            <a:r>
              <a:rPr lang="en"/>
              <a:t> different terms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/>
          <p:nvPr/>
        </p:nvSpPr>
        <p:spPr>
          <a:xfrm>
            <a:off x="292178" y="224635"/>
            <a:ext cx="8725200" cy="3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11550" lIns="11550" spcFirstLastPara="1" rIns="11550" wrap="square" tIns="11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Definitions</a:t>
            </a:r>
            <a:endParaRPr b="0" i="0" sz="2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30"/>
          <p:cNvSpPr/>
          <p:nvPr/>
        </p:nvSpPr>
        <p:spPr>
          <a:xfrm>
            <a:off x="292175" y="897225"/>
            <a:ext cx="857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550" lIns="11550" spcFirstLastPara="1" rIns="11550" wrap="square" tIns="1155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unito"/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state </a:t>
            </a: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0" baseline="-25000" i="1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0" baseline="-25000" i="0" lang="en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r>
              <a:rPr b="0" i="0" lang="en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— the state of the “world” at time </a:t>
            </a:r>
            <a:r>
              <a:rPr b="0" i="1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30"/>
          <p:cNvSpPr/>
          <p:nvPr/>
        </p:nvSpPr>
        <p:spPr>
          <a:xfrm>
            <a:off x="292175" y="1214074"/>
            <a:ext cx="857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550" lIns="11550" spcFirstLastPara="1" rIns="11550" wrap="square" tIns="1155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unito"/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action </a:t>
            </a: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baseline="-25000" i="1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b="0" baseline="-25000" i="0" lang="en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 </a:t>
            </a:r>
            <a:r>
              <a:rPr b="0" i="0" lang="en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— the decision taken at time </a:t>
            </a:r>
            <a:r>
              <a:rPr b="0" i="1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30"/>
          <p:cNvSpPr/>
          <p:nvPr/>
        </p:nvSpPr>
        <p:spPr>
          <a:xfrm>
            <a:off x="292175" y="1530924"/>
            <a:ext cx="857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550" lIns="11550" spcFirstLastPara="1" rIns="11550" wrap="square" tIns="1155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unito"/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trajectory </a:t>
            </a:r>
            <a:r>
              <a:rPr b="0" i="0" lang="en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— sequence of states/observations and actions, 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0" baseline="-2500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i="0" lang="en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 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baseline="-2500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0" baseline="-25000" i="0" lang="en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 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0" baseline="-2500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baseline="-25000" i="0" lang="en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 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baseline="-2500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b="0" i="0" lang="en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 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… , </a:t>
            </a: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0" baseline="-25000" i="1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 </a:t>
            </a:r>
            <a:r>
              <a:rPr b="0" baseline="-25000" i="0" lang="en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r>
              <a:rPr b="0" i="0" lang="en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baseline="-25000" i="1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 </a:t>
            </a:r>
            <a:r>
              <a:rPr b="0" i="0" lang="en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 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30"/>
          <p:cNvSpPr/>
          <p:nvPr/>
        </p:nvSpPr>
        <p:spPr>
          <a:xfrm>
            <a:off x="292175" y="1847774"/>
            <a:ext cx="857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550" lIns="11550" spcFirstLastPara="1" rIns="11550" wrap="square" tIns="1155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unito"/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reward function </a:t>
            </a:r>
            <a:r>
              <a:rPr b="0" i="1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b="0" i="0" lang="en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— how good is 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b="0" i="0" lang="en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?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30"/>
          <p:cNvSpPr/>
          <p:nvPr/>
        </p:nvSpPr>
        <p:spPr>
          <a:xfrm>
            <a:off x="292175" y="2164623"/>
            <a:ext cx="85746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550" lIns="11550" spcFirstLastPara="1" rIns="11550" wrap="square" tIns="1155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unito"/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policy </a:t>
            </a:r>
            <a:r>
              <a:rPr b="0" i="1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π</a:t>
            </a:r>
            <a:r>
              <a:rPr b="0" baseline="-25000" i="1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r>
              <a:rPr b="0" i="1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 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∣ </a:t>
            </a: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b="0" i="0" lang="en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or</a:t>
            </a:r>
            <a:r>
              <a:rPr lang="en" sz="150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0" i="1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π</a:t>
            </a:r>
            <a:r>
              <a:rPr b="0" baseline="-25000" i="1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r>
              <a:rPr b="0" i="1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 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∣ </a:t>
            </a: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</a:t>
            </a:r>
            <a:r>
              <a:rPr b="0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b="0" i="0" lang="en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— behavior, usually what we are trying to learn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30"/>
          <p:cNvSpPr/>
          <p:nvPr/>
        </p:nvSpPr>
        <p:spPr>
          <a:xfrm>
            <a:off x="292175" y="2719205"/>
            <a:ext cx="8704500" cy="2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550" lIns="11550" spcFirstLastPara="1" rIns="11550" wrap="square" tIns="1155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Nunito"/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Goal: </a:t>
            </a:r>
            <a:r>
              <a:rPr b="0" i="0" lang="en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learn policy </a:t>
            </a:r>
            <a:r>
              <a:rPr b="0" i="1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π</a:t>
            </a:r>
            <a:r>
              <a:rPr b="0" baseline="-25000" i="1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θ</a:t>
            </a:r>
            <a:r>
              <a:rPr b="0" i="1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 </a:t>
            </a:r>
            <a:r>
              <a:rPr b="0" i="0" lang="en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that maximizes </a:t>
            </a:r>
            <a:r>
              <a:rPr b="0" i="1" lang="en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expected </a:t>
            </a:r>
            <a:r>
              <a:rPr b="0" i="0" lang="en" sz="1500" u="none" cap="none" strike="noStrik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sum of rewards: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9" name="Google Shape;159;p30" title="Screenshot 2026-05-02 at 10.48.45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2529" y="3440059"/>
            <a:ext cx="4208550" cy="95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0"/>
          <p:cNvSpPr/>
          <p:nvPr/>
        </p:nvSpPr>
        <p:spPr>
          <a:xfrm>
            <a:off x="2269075" y="3308410"/>
            <a:ext cx="4605833" cy="1087023"/>
          </a:xfrm>
          <a:custGeom>
            <a:rect b="b" l="l" r="r" t="t"/>
            <a:pathLst>
              <a:path extrusionOk="0" h="3593465" w="8412480">
                <a:moveTo>
                  <a:pt x="7647741" y="0"/>
                </a:moveTo>
                <a:lnTo>
                  <a:pt x="764112" y="0"/>
                </a:lnTo>
                <a:lnTo>
                  <a:pt x="639379" y="1063"/>
                </a:lnTo>
                <a:lnTo>
                  <a:pt x="584655" y="2577"/>
                </a:lnTo>
                <a:lnTo>
                  <a:pt x="534635" y="5072"/>
                </a:lnTo>
                <a:lnTo>
                  <a:pt x="489024" y="8794"/>
                </a:lnTo>
                <a:lnTo>
                  <a:pt x="447528" y="13990"/>
                </a:lnTo>
                <a:lnTo>
                  <a:pt x="409854" y="20903"/>
                </a:lnTo>
                <a:lnTo>
                  <a:pt x="344796" y="40865"/>
                </a:lnTo>
                <a:lnTo>
                  <a:pt x="298863" y="60178"/>
                </a:lnTo>
                <a:lnTo>
                  <a:pt x="255397" y="83679"/>
                </a:lnTo>
                <a:lnTo>
                  <a:pt x="214644" y="111122"/>
                </a:lnTo>
                <a:lnTo>
                  <a:pt x="176848" y="142262"/>
                </a:lnTo>
                <a:lnTo>
                  <a:pt x="142258" y="176851"/>
                </a:lnTo>
                <a:lnTo>
                  <a:pt x="111117" y="214646"/>
                </a:lnTo>
                <a:lnTo>
                  <a:pt x="83673" y="255398"/>
                </a:lnTo>
                <a:lnTo>
                  <a:pt x="60171" y="298864"/>
                </a:lnTo>
                <a:lnTo>
                  <a:pt x="40858" y="344796"/>
                </a:lnTo>
                <a:lnTo>
                  <a:pt x="20899" y="409857"/>
                </a:lnTo>
                <a:lnTo>
                  <a:pt x="13987" y="447531"/>
                </a:lnTo>
                <a:lnTo>
                  <a:pt x="8793" y="489027"/>
                </a:lnTo>
                <a:lnTo>
                  <a:pt x="5071" y="534638"/>
                </a:lnTo>
                <a:lnTo>
                  <a:pt x="2576" y="584658"/>
                </a:lnTo>
                <a:lnTo>
                  <a:pt x="1063" y="639382"/>
                </a:lnTo>
                <a:lnTo>
                  <a:pt x="286" y="699102"/>
                </a:lnTo>
                <a:lnTo>
                  <a:pt x="0" y="764114"/>
                </a:lnTo>
                <a:lnTo>
                  <a:pt x="0" y="2828875"/>
                </a:lnTo>
                <a:lnTo>
                  <a:pt x="286" y="2893887"/>
                </a:lnTo>
                <a:lnTo>
                  <a:pt x="1063" y="2953608"/>
                </a:lnTo>
                <a:lnTo>
                  <a:pt x="2576" y="3008331"/>
                </a:lnTo>
                <a:lnTo>
                  <a:pt x="5071" y="3058351"/>
                </a:lnTo>
                <a:lnTo>
                  <a:pt x="8793" y="3103962"/>
                </a:lnTo>
                <a:lnTo>
                  <a:pt x="13987" y="3145458"/>
                </a:lnTo>
                <a:lnTo>
                  <a:pt x="20899" y="3183133"/>
                </a:lnTo>
                <a:lnTo>
                  <a:pt x="40858" y="3248194"/>
                </a:lnTo>
                <a:lnTo>
                  <a:pt x="60171" y="3294126"/>
                </a:lnTo>
                <a:lnTo>
                  <a:pt x="83673" y="3337591"/>
                </a:lnTo>
                <a:lnTo>
                  <a:pt x="111117" y="3378344"/>
                </a:lnTo>
                <a:lnTo>
                  <a:pt x="142258" y="3416138"/>
                </a:lnTo>
                <a:lnTo>
                  <a:pt x="176848" y="3450727"/>
                </a:lnTo>
                <a:lnTo>
                  <a:pt x="214644" y="3481867"/>
                </a:lnTo>
                <a:lnTo>
                  <a:pt x="255397" y="3509310"/>
                </a:lnTo>
                <a:lnTo>
                  <a:pt x="298863" y="3532811"/>
                </a:lnTo>
                <a:lnTo>
                  <a:pt x="344796" y="3552124"/>
                </a:lnTo>
                <a:lnTo>
                  <a:pt x="409854" y="3572086"/>
                </a:lnTo>
                <a:lnTo>
                  <a:pt x="447528" y="3578999"/>
                </a:lnTo>
                <a:lnTo>
                  <a:pt x="489024" y="3584195"/>
                </a:lnTo>
                <a:lnTo>
                  <a:pt x="534635" y="3587917"/>
                </a:lnTo>
                <a:lnTo>
                  <a:pt x="584655" y="3590412"/>
                </a:lnTo>
                <a:lnTo>
                  <a:pt x="639379" y="3591926"/>
                </a:lnTo>
                <a:lnTo>
                  <a:pt x="764112" y="3592989"/>
                </a:lnTo>
                <a:lnTo>
                  <a:pt x="7647741" y="3592989"/>
                </a:lnTo>
                <a:lnTo>
                  <a:pt x="7772475" y="3591926"/>
                </a:lnTo>
                <a:lnTo>
                  <a:pt x="7827199" y="3590412"/>
                </a:lnTo>
                <a:lnTo>
                  <a:pt x="7877220" y="3587917"/>
                </a:lnTo>
                <a:lnTo>
                  <a:pt x="7922831" y="3584195"/>
                </a:lnTo>
                <a:lnTo>
                  <a:pt x="7964327" y="3578999"/>
                </a:lnTo>
                <a:lnTo>
                  <a:pt x="8002002" y="3572086"/>
                </a:lnTo>
                <a:lnTo>
                  <a:pt x="8067064" y="3552124"/>
                </a:lnTo>
                <a:lnTo>
                  <a:pt x="8112996" y="3532811"/>
                </a:lnTo>
                <a:lnTo>
                  <a:pt x="8156461" y="3509310"/>
                </a:lnTo>
                <a:lnTo>
                  <a:pt x="8197214" y="3481867"/>
                </a:lnTo>
                <a:lnTo>
                  <a:pt x="8235007" y="3450727"/>
                </a:lnTo>
                <a:lnTo>
                  <a:pt x="8269596" y="3416138"/>
                </a:lnTo>
                <a:lnTo>
                  <a:pt x="8300735" y="3378344"/>
                </a:lnTo>
                <a:lnTo>
                  <a:pt x="8328178" y="3337591"/>
                </a:lnTo>
                <a:lnTo>
                  <a:pt x="8351679" y="3294126"/>
                </a:lnTo>
                <a:lnTo>
                  <a:pt x="8370992" y="3248194"/>
                </a:lnTo>
                <a:lnTo>
                  <a:pt x="8390956" y="3183133"/>
                </a:lnTo>
                <a:lnTo>
                  <a:pt x="8397869" y="3145458"/>
                </a:lnTo>
                <a:lnTo>
                  <a:pt x="8403065" y="3103962"/>
                </a:lnTo>
                <a:lnTo>
                  <a:pt x="8406788" y="3058351"/>
                </a:lnTo>
                <a:lnTo>
                  <a:pt x="8409283" y="3008331"/>
                </a:lnTo>
                <a:lnTo>
                  <a:pt x="8410797" y="2953608"/>
                </a:lnTo>
                <a:lnTo>
                  <a:pt x="8411574" y="2893887"/>
                </a:lnTo>
                <a:lnTo>
                  <a:pt x="8411861" y="2828875"/>
                </a:lnTo>
                <a:lnTo>
                  <a:pt x="8411861" y="764114"/>
                </a:lnTo>
                <a:lnTo>
                  <a:pt x="8411574" y="699102"/>
                </a:lnTo>
                <a:lnTo>
                  <a:pt x="8410797" y="639382"/>
                </a:lnTo>
                <a:lnTo>
                  <a:pt x="8409283" y="584658"/>
                </a:lnTo>
                <a:lnTo>
                  <a:pt x="8406788" y="534638"/>
                </a:lnTo>
                <a:lnTo>
                  <a:pt x="8403065" y="489027"/>
                </a:lnTo>
                <a:lnTo>
                  <a:pt x="8397869" y="447531"/>
                </a:lnTo>
                <a:lnTo>
                  <a:pt x="8390956" y="409857"/>
                </a:lnTo>
                <a:lnTo>
                  <a:pt x="8370992" y="344796"/>
                </a:lnTo>
                <a:lnTo>
                  <a:pt x="8351679" y="298864"/>
                </a:lnTo>
                <a:lnTo>
                  <a:pt x="8328178" y="255398"/>
                </a:lnTo>
                <a:lnTo>
                  <a:pt x="8300735" y="214646"/>
                </a:lnTo>
                <a:lnTo>
                  <a:pt x="8269596" y="176851"/>
                </a:lnTo>
                <a:lnTo>
                  <a:pt x="8235007" y="142262"/>
                </a:lnTo>
                <a:lnTo>
                  <a:pt x="8197214" y="111122"/>
                </a:lnTo>
                <a:lnTo>
                  <a:pt x="8156461" y="83679"/>
                </a:lnTo>
                <a:lnTo>
                  <a:pt x="8112996" y="60178"/>
                </a:lnTo>
                <a:lnTo>
                  <a:pt x="8067064" y="40865"/>
                </a:lnTo>
                <a:lnTo>
                  <a:pt x="8002002" y="20903"/>
                </a:lnTo>
                <a:lnTo>
                  <a:pt x="7964327" y="13990"/>
                </a:lnTo>
                <a:lnTo>
                  <a:pt x="7922831" y="8794"/>
                </a:lnTo>
                <a:lnTo>
                  <a:pt x="7877220" y="5072"/>
                </a:lnTo>
                <a:lnTo>
                  <a:pt x="7827199" y="2577"/>
                </a:lnTo>
                <a:lnTo>
                  <a:pt x="7772475" y="1063"/>
                </a:lnTo>
                <a:lnTo>
                  <a:pt x="7647741" y="0"/>
                </a:lnTo>
                <a:close/>
              </a:path>
            </a:pathLst>
          </a:custGeom>
          <a:solidFill>
            <a:srgbClr val="F8BA00">
              <a:alpha val="2118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8669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$PPTXTitle" id="170" name="Google Shape;170;p32"/>
          <p:cNvSpPr txBox="1"/>
          <p:nvPr>
            <p:ph type="title"/>
          </p:nvPr>
        </p:nvSpPr>
        <p:spPr>
          <a:xfrm>
            <a:off x="275478" y="268355"/>
            <a:ext cx="80682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93325">
            <a:spAutoFit/>
          </a:bodyPr>
          <a:lstStyle/>
          <a:p>
            <a:pPr indent="0" lvl="0" marL="2438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Recap: Imitation Learning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1" name="Google Shape;171;p32"/>
          <p:cNvSpPr txBox="1"/>
          <p:nvPr/>
        </p:nvSpPr>
        <p:spPr>
          <a:xfrm>
            <a:off x="467740" y="1083888"/>
            <a:ext cx="4369800" cy="6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0A89D"/>
                </a:solidFill>
                <a:latin typeface="Nunito"/>
                <a:ea typeface="Nunito"/>
                <a:cs typeface="Nunito"/>
                <a:sym typeface="Nunito"/>
              </a:rPr>
              <a:t>Data</a:t>
            </a:r>
            <a:r>
              <a:rPr lang="en" sz="1700">
                <a:latin typeface="Nunito"/>
                <a:ea typeface="Nunito"/>
                <a:cs typeface="Nunito"/>
                <a:sym typeface="Nunito"/>
              </a:rPr>
              <a:t>: Given trajectories collected by an expert </a:t>
            </a:r>
            <a:r>
              <a:rPr i="1" lang="en" sz="1700">
                <a:latin typeface="Nunito"/>
                <a:ea typeface="Nunito"/>
                <a:cs typeface="Nunito"/>
                <a:sym typeface="Nunito"/>
              </a:rPr>
              <a:t>“demonstrations”</a:t>
            </a:r>
            <a:endParaRPr i="1" sz="17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2" name="Google Shape;172;p32"/>
          <p:cNvSpPr txBox="1"/>
          <p:nvPr/>
        </p:nvSpPr>
        <p:spPr>
          <a:xfrm>
            <a:off x="2899540" y="1429795"/>
            <a:ext cx="2167800" cy="3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925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Cambria"/>
                <a:ea typeface="Cambria"/>
                <a:cs typeface="Cambria"/>
                <a:sym typeface="Cambria"/>
              </a:rPr>
              <a:t>𝒟 := {(</a:t>
            </a:r>
            <a:r>
              <a:rPr b="1" lang="en" sz="1900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baseline="-25000" lang="en" sz="2000"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n" sz="1900"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b="1" lang="en" sz="19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2000">
                <a:latin typeface="Cambria"/>
                <a:ea typeface="Cambria"/>
                <a:cs typeface="Cambria"/>
                <a:sym typeface="Cambria"/>
              </a:rPr>
              <a:t>1</a:t>
            </a:r>
            <a:r>
              <a:rPr lang="en" sz="1900">
                <a:latin typeface="Cambria"/>
                <a:ea typeface="Cambria"/>
                <a:cs typeface="Cambria"/>
                <a:sym typeface="Cambria"/>
              </a:rPr>
              <a:t>, . . . , </a:t>
            </a:r>
            <a:r>
              <a:rPr b="1" lang="en" sz="1900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baseline="-25000" i="1" lang="en" sz="2000">
                <a:latin typeface="Times New Roman"/>
                <a:ea typeface="Times New Roman"/>
                <a:cs typeface="Times New Roman"/>
                <a:sym typeface="Times New Roman"/>
              </a:rPr>
              <a:t>T</a:t>
            </a:r>
            <a:r>
              <a:rPr lang="en" sz="1900">
                <a:latin typeface="Cambria"/>
                <a:ea typeface="Cambria"/>
                <a:cs typeface="Cambria"/>
                <a:sym typeface="Cambria"/>
              </a:rPr>
              <a:t>)}</a:t>
            </a:r>
            <a:endParaRPr sz="19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3" name="Google Shape;173;p32"/>
          <p:cNvSpPr txBox="1"/>
          <p:nvPr/>
        </p:nvSpPr>
        <p:spPr>
          <a:xfrm>
            <a:off x="825774" y="1838318"/>
            <a:ext cx="58044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75">
            <a:spAutoFit/>
          </a:bodyPr>
          <a:lstStyle/>
          <a:p>
            <a:pPr indent="0" lvl="0" marL="127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Nunito"/>
                <a:ea typeface="Nunito"/>
                <a:cs typeface="Nunito"/>
                <a:sym typeface="Nunito"/>
              </a:rPr>
              <a:t>(sampled from some unknown policy       )</a:t>
            </a:r>
            <a:r>
              <a:rPr i="1" lang="en" sz="1900">
                <a:latin typeface="Nunito"/>
                <a:ea typeface="Nunito"/>
                <a:cs typeface="Nunito"/>
                <a:sym typeface="Nunito"/>
              </a:rPr>
              <a:t>      </a:t>
            </a:r>
            <a:r>
              <a:rPr lang="en" sz="1700">
                <a:latin typeface="Nunito"/>
                <a:ea typeface="Nunito"/>
                <a:cs typeface="Nunito"/>
                <a:sym typeface="Nunito"/>
              </a:rPr>
              <a:t>)</a:t>
            </a:r>
            <a:endParaRPr sz="17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4" name="Google Shape;174;p32"/>
          <p:cNvSpPr txBox="1"/>
          <p:nvPr/>
        </p:nvSpPr>
        <p:spPr>
          <a:xfrm>
            <a:off x="461075" y="3082025"/>
            <a:ext cx="3422700" cy="8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35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For deterministic policy, </a:t>
            </a:r>
            <a:r>
              <a:rPr b="1" lang="en">
                <a:latin typeface="Nunito"/>
                <a:ea typeface="Nunito"/>
                <a:cs typeface="Nunito"/>
                <a:sym typeface="Nunito"/>
              </a:rPr>
              <a:t>supervised regression</a:t>
            </a:r>
            <a:r>
              <a:rPr lang="en">
                <a:latin typeface="Nunito"/>
                <a:ea typeface="Nunito"/>
                <a:cs typeface="Nunito"/>
                <a:sym typeface="Nunito"/>
              </a:rPr>
              <a:t> to the expert’s actions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latin typeface="Nunito"/>
                <a:ea typeface="Nunito"/>
                <a:cs typeface="Nunito"/>
                <a:sym typeface="Nunito"/>
              </a:rPr>
              <a:t>(p</a:t>
            </a:r>
            <a:r>
              <a:rPr lang="en" sz="1200">
                <a:latin typeface="Nunito"/>
                <a:ea typeface="Nunito"/>
                <a:cs typeface="Nunito"/>
                <a:sym typeface="Nunito"/>
              </a:rPr>
              <a:t>redict a single action with regression)</a:t>
            </a:r>
            <a:endParaRPr sz="12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75" name="Google Shape;175;p32"/>
          <p:cNvSpPr txBox="1"/>
          <p:nvPr>
            <p:ph idx="12" type="sldNum"/>
          </p:nvPr>
        </p:nvSpPr>
        <p:spPr>
          <a:xfrm>
            <a:off x="4488739" y="4918226"/>
            <a:ext cx="167700" cy="1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3450">
            <a:spAutoFit/>
          </a:bodyPr>
          <a:lstStyle/>
          <a:p>
            <a:pPr indent="0" lvl="0" marL="50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76" name="Google Shape;176;p32" title="Screenshot 2026-05-02 at 10.59.42 PM.png"/>
          <p:cNvPicPr preferRelativeResize="0"/>
          <p:nvPr/>
        </p:nvPicPr>
        <p:blipFill rotWithShape="1">
          <a:blip r:embed="rId3">
            <a:alphaModFix/>
          </a:blip>
          <a:srcRect b="0" l="0" r="45121" t="0"/>
          <a:stretch/>
        </p:blipFill>
        <p:spPr>
          <a:xfrm>
            <a:off x="434350" y="4059552"/>
            <a:ext cx="2046423" cy="7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2" title="Screenshot 2026-05-02 at 11.01.14 PM.png"/>
          <p:cNvPicPr preferRelativeResize="0"/>
          <p:nvPr/>
        </p:nvPicPr>
        <p:blipFill rotWithShape="1">
          <a:blip r:embed="rId4">
            <a:alphaModFix/>
          </a:blip>
          <a:srcRect b="0" l="5849" r="1601" t="0"/>
          <a:stretch/>
        </p:blipFill>
        <p:spPr>
          <a:xfrm>
            <a:off x="4454036" y="1777266"/>
            <a:ext cx="742666" cy="42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2"/>
          <p:cNvSpPr txBox="1"/>
          <p:nvPr/>
        </p:nvSpPr>
        <p:spPr>
          <a:xfrm>
            <a:off x="367625" y="2476150"/>
            <a:ext cx="3516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 u="sng">
                <a:solidFill>
                  <a:srgbClr val="0076BA"/>
                </a:solidFill>
                <a:latin typeface="Nunito"/>
                <a:ea typeface="Nunito"/>
                <a:cs typeface="Nunito"/>
                <a:sym typeface="Nunito"/>
              </a:rPr>
              <a:t>Regression-Based Policies</a:t>
            </a:r>
            <a:endParaRPr sz="1300" u="sng"/>
          </a:p>
        </p:txBody>
      </p:sp>
      <p:sp>
        <p:nvSpPr>
          <p:cNvPr id="179" name="Google Shape;179;p32"/>
          <p:cNvSpPr txBox="1"/>
          <p:nvPr/>
        </p:nvSpPr>
        <p:spPr>
          <a:xfrm>
            <a:off x="4174021" y="2476150"/>
            <a:ext cx="41697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sng">
                <a:solidFill>
                  <a:srgbClr val="0076BA"/>
                </a:solidFill>
                <a:latin typeface="Nunito"/>
                <a:ea typeface="Nunito"/>
                <a:cs typeface="Nunito"/>
                <a:sym typeface="Nunito"/>
              </a:rPr>
              <a:t>Generative Policies</a:t>
            </a:r>
            <a:endParaRPr u="sng">
              <a:solidFill>
                <a:schemeClr val="dk1"/>
              </a:solidFill>
            </a:endParaRPr>
          </a:p>
        </p:txBody>
      </p:sp>
      <p:pic>
        <p:nvPicPr>
          <p:cNvPr id="180" name="Google Shape;180;p32" title="Screenshot 2026-05-02 at 11.11.45 PM.png"/>
          <p:cNvPicPr preferRelativeResize="0"/>
          <p:nvPr/>
        </p:nvPicPr>
        <p:blipFill rotWithShape="1">
          <a:blip r:embed="rId5">
            <a:alphaModFix/>
          </a:blip>
          <a:srcRect b="0" l="0" r="30391" t="0"/>
          <a:stretch/>
        </p:blipFill>
        <p:spPr>
          <a:xfrm>
            <a:off x="4168878" y="3032816"/>
            <a:ext cx="4649748" cy="147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2" title="Screenshot 2026-05-02 at 10.59.42 PM.png"/>
          <p:cNvPicPr preferRelativeResize="0"/>
          <p:nvPr/>
        </p:nvPicPr>
        <p:blipFill rotWithShape="1">
          <a:blip r:embed="rId3">
            <a:alphaModFix/>
          </a:blip>
          <a:srcRect b="0" l="59773" r="0" t="0"/>
          <a:stretch/>
        </p:blipFill>
        <p:spPr>
          <a:xfrm>
            <a:off x="2480776" y="4096095"/>
            <a:ext cx="1500077" cy="71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2"/>
          <p:cNvSpPr/>
          <p:nvPr/>
        </p:nvSpPr>
        <p:spPr>
          <a:xfrm>
            <a:off x="8046925" y="3486341"/>
            <a:ext cx="869100" cy="31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3" name="Google Shape;183;p32" title="Screenshot 2026-05-02 at 11.13.42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87900" y="1877339"/>
            <a:ext cx="2753802" cy="49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2"/>
          <p:cNvSpPr/>
          <p:nvPr/>
        </p:nvSpPr>
        <p:spPr>
          <a:xfrm flipH="1" rot="3672498">
            <a:off x="7982341" y="2421333"/>
            <a:ext cx="946169" cy="1073397"/>
          </a:xfrm>
          <a:prstGeom prst="bentArrow">
            <a:avLst>
              <a:gd fmla="val 6483" name="adj1"/>
              <a:gd fmla="val 14471" name="adj2"/>
              <a:gd fmla="val 19429" name="adj3"/>
              <a:gd fmla="val 36050" name="adj4"/>
            </a:avLst>
          </a:prstGeom>
          <a:solidFill>
            <a:srgbClr val="00A89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5" name="Google Shape;185;p32" title="Screenshot 2026-05-10 at 4.46.55 PM.png"/>
          <p:cNvPicPr preferRelativeResize="0"/>
          <p:nvPr/>
        </p:nvPicPr>
        <p:blipFill rotWithShape="1">
          <a:blip r:embed="rId7">
            <a:alphaModFix/>
          </a:blip>
          <a:srcRect b="15616" l="0" r="0" t="16666"/>
          <a:stretch/>
        </p:blipFill>
        <p:spPr>
          <a:xfrm>
            <a:off x="5203575" y="3504622"/>
            <a:ext cx="2946499" cy="364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" name="Google Shape;186;p32"/>
          <p:cNvCxnSpPr/>
          <p:nvPr/>
        </p:nvCxnSpPr>
        <p:spPr>
          <a:xfrm>
            <a:off x="5838700" y="3802275"/>
            <a:ext cx="858900" cy="0"/>
          </a:xfrm>
          <a:prstGeom prst="straightConnector1">
            <a:avLst/>
          </a:prstGeom>
          <a:noFill/>
          <a:ln cap="flat" cmpd="sng" w="19050">
            <a:solidFill>
              <a:srgbClr val="1B76B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7" name="Google Shape;187;p32"/>
          <p:cNvCxnSpPr/>
          <p:nvPr/>
        </p:nvCxnSpPr>
        <p:spPr>
          <a:xfrm>
            <a:off x="6749375" y="3806494"/>
            <a:ext cx="770400" cy="0"/>
          </a:xfrm>
          <a:prstGeom prst="straightConnector1">
            <a:avLst/>
          </a:prstGeom>
          <a:noFill/>
          <a:ln cap="flat" cmpd="sng" w="19050">
            <a:solidFill>
              <a:srgbClr val="CB297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8" name="Google Shape;188;p32"/>
          <p:cNvCxnSpPr/>
          <p:nvPr/>
        </p:nvCxnSpPr>
        <p:spPr>
          <a:xfrm>
            <a:off x="7261700" y="3750825"/>
            <a:ext cx="212400" cy="0"/>
          </a:xfrm>
          <a:prstGeom prst="straightConnector1">
            <a:avLst/>
          </a:prstGeom>
          <a:noFill/>
          <a:ln cap="flat" cmpd="sng" w="19050">
            <a:solidFill>
              <a:srgbClr val="00A89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9" name="Google Shape;189;p32"/>
          <p:cNvCxnSpPr/>
          <p:nvPr/>
        </p:nvCxnSpPr>
        <p:spPr>
          <a:xfrm>
            <a:off x="7553952" y="3806500"/>
            <a:ext cx="141000" cy="0"/>
          </a:xfrm>
          <a:prstGeom prst="straightConnector1">
            <a:avLst/>
          </a:prstGeom>
          <a:noFill/>
          <a:ln cap="flat" cmpd="sng" w="19050">
            <a:solidFill>
              <a:srgbClr val="1B76BB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$PPTXTitle" id="194" name="Google Shape;194;p33"/>
          <p:cNvSpPr txBox="1"/>
          <p:nvPr>
            <p:ph type="title"/>
          </p:nvPr>
        </p:nvSpPr>
        <p:spPr>
          <a:xfrm>
            <a:off x="293650" y="122050"/>
            <a:ext cx="87282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391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Nunito"/>
                <a:ea typeface="Nunito"/>
                <a:cs typeface="Nunito"/>
                <a:sym typeface="Nunito"/>
              </a:rPr>
              <a:t>Why Regression Fails for Multimodal Actions (as seen in HW1)</a:t>
            </a:r>
            <a:endParaRPr sz="2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5" name="Google Shape;195;p33"/>
          <p:cNvSpPr txBox="1"/>
          <p:nvPr/>
        </p:nvSpPr>
        <p:spPr>
          <a:xfrm>
            <a:off x="2279946" y="4455496"/>
            <a:ext cx="4579200" cy="4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Nunito"/>
                <a:ea typeface="Nunito"/>
                <a:cs typeface="Nunito"/>
                <a:sym typeface="Nunito"/>
              </a:rPr>
              <a:t>How often does this happen in practice? All the time! Esp. when data collected by multiple people.</a:t>
            </a:r>
            <a:endParaRPr sz="15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96" name="Google Shape;196;p33" title="Screenshot 2026-05-11 at 12.27.54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125" y="874925"/>
            <a:ext cx="8114504" cy="3534247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3"/>
          <p:cNvSpPr txBox="1"/>
          <p:nvPr/>
        </p:nvSpPr>
        <p:spPr>
          <a:xfrm>
            <a:off x="326152" y="726257"/>
            <a:ext cx="774000" cy="24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0" lIns="0" spcFirstLastPara="1" rIns="0" wrap="square" tIns="182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B297B"/>
                </a:solidFill>
                <a:latin typeface="Nunito"/>
                <a:ea typeface="Nunito"/>
                <a:cs typeface="Nunito"/>
                <a:sym typeface="Nunito"/>
              </a:rPr>
              <a:t>Example</a:t>
            </a:r>
            <a:endParaRPr sz="15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4" title="Screenshot 2026-05-10 at 8.01.33 PM.png"/>
          <p:cNvPicPr preferRelativeResize="0"/>
          <p:nvPr/>
        </p:nvPicPr>
        <p:blipFill rotWithShape="1">
          <a:blip r:embed="rId3">
            <a:alphaModFix/>
          </a:blip>
          <a:srcRect b="0" l="0" r="2496" t="0"/>
          <a:stretch/>
        </p:blipFill>
        <p:spPr>
          <a:xfrm>
            <a:off x="3674146" y="734200"/>
            <a:ext cx="5417175" cy="227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4" title="Screenshot 2026-05-02 at 11.32.19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8275" y="1000263"/>
            <a:ext cx="2354999" cy="18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4"/>
          <p:cNvSpPr/>
          <p:nvPr/>
        </p:nvSpPr>
        <p:spPr>
          <a:xfrm>
            <a:off x="3637701" y="1000275"/>
            <a:ext cx="226200" cy="27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4"/>
          <p:cNvSpPr txBox="1"/>
          <p:nvPr>
            <p:ph type="title"/>
          </p:nvPr>
        </p:nvSpPr>
        <p:spPr>
          <a:xfrm>
            <a:off x="275478" y="268355"/>
            <a:ext cx="8068200" cy="354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Nunito"/>
                <a:ea typeface="Nunito"/>
                <a:cs typeface="Nunito"/>
                <a:sym typeface="Nunito"/>
              </a:rPr>
              <a:t>Flow Matching</a:t>
            </a:r>
            <a:r>
              <a:rPr lang="en" sz="2300">
                <a:latin typeface="Nunito"/>
                <a:ea typeface="Nunito"/>
                <a:cs typeface="Nunito"/>
                <a:sym typeface="Nunito"/>
              </a:rPr>
              <a:t> Refresher</a:t>
            </a:r>
            <a:endParaRPr sz="2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6" name="Google Shape;206;p34"/>
          <p:cNvSpPr/>
          <p:nvPr/>
        </p:nvSpPr>
        <p:spPr>
          <a:xfrm>
            <a:off x="237898" y="804806"/>
            <a:ext cx="682244" cy="509175"/>
          </a:xfrm>
          <a:custGeom>
            <a:rect b="b" l="l" r="r" t="t"/>
            <a:pathLst>
              <a:path extrusionOk="0" h="2578100" w="3454400">
                <a:moveTo>
                  <a:pt x="1846477" y="0"/>
                </a:moveTo>
                <a:lnTo>
                  <a:pt x="1739832" y="0"/>
                </a:lnTo>
                <a:lnTo>
                  <a:pt x="1687015" y="25400"/>
                </a:lnTo>
                <a:lnTo>
                  <a:pt x="1641367" y="50800"/>
                </a:lnTo>
                <a:lnTo>
                  <a:pt x="1602468" y="76200"/>
                </a:lnTo>
                <a:lnTo>
                  <a:pt x="1569897" y="114300"/>
                </a:lnTo>
                <a:lnTo>
                  <a:pt x="1543235" y="152400"/>
                </a:lnTo>
                <a:lnTo>
                  <a:pt x="1522062" y="190500"/>
                </a:lnTo>
                <a:lnTo>
                  <a:pt x="1505957" y="215900"/>
                </a:lnTo>
                <a:lnTo>
                  <a:pt x="1494501" y="241300"/>
                </a:lnTo>
                <a:lnTo>
                  <a:pt x="1478112" y="279400"/>
                </a:lnTo>
                <a:lnTo>
                  <a:pt x="1462548" y="317500"/>
                </a:lnTo>
                <a:lnTo>
                  <a:pt x="1447691" y="368300"/>
                </a:lnTo>
                <a:lnTo>
                  <a:pt x="1433424" y="406400"/>
                </a:lnTo>
                <a:lnTo>
                  <a:pt x="1419631" y="457200"/>
                </a:lnTo>
                <a:lnTo>
                  <a:pt x="1406194" y="508000"/>
                </a:lnTo>
                <a:lnTo>
                  <a:pt x="1392997" y="558800"/>
                </a:lnTo>
                <a:lnTo>
                  <a:pt x="1366856" y="660400"/>
                </a:lnTo>
                <a:lnTo>
                  <a:pt x="1353678" y="711200"/>
                </a:lnTo>
                <a:lnTo>
                  <a:pt x="1329656" y="812800"/>
                </a:lnTo>
                <a:lnTo>
                  <a:pt x="1318773" y="863600"/>
                </a:lnTo>
                <a:lnTo>
                  <a:pt x="1307577" y="901700"/>
                </a:lnTo>
                <a:lnTo>
                  <a:pt x="1296027" y="952500"/>
                </a:lnTo>
                <a:lnTo>
                  <a:pt x="1284078" y="1003300"/>
                </a:lnTo>
                <a:lnTo>
                  <a:pt x="1271688" y="1054100"/>
                </a:lnTo>
                <a:lnTo>
                  <a:pt x="1258813" y="1092200"/>
                </a:lnTo>
                <a:lnTo>
                  <a:pt x="1245409" y="1143000"/>
                </a:lnTo>
                <a:lnTo>
                  <a:pt x="1231434" y="1193800"/>
                </a:lnTo>
                <a:lnTo>
                  <a:pt x="1216844" y="1244600"/>
                </a:lnTo>
                <a:lnTo>
                  <a:pt x="1201595" y="1295400"/>
                </a:lnTo>
                <a:lnTo>
                  <a:pt x="1185645" y="1333500"/>
                </a:lnTo>
                <a:lnTo>
                  <a:pt x="1168950" y="1384300"/>
                </a:lnTo>
                <a:lnTo>
                  <a:pt x="1148940" y="1435100"/>
                </a:lnTo>
                <a:lnTo>
                  <a:pt x="1128327" y="1485900"/>
                </a:lnTo>
                <a:lnTo>
                  <a:pt x="1107116" y="1549400"/>
                </a:lnTo>
                <a:lnTo>
                  <a:pt x="1085310" y="1587500"/>
                </a:lnTo>
                <a:lnTo>
                  <a:pt x="1062911" y="1638300"/>
                </a:lnTo>
                <a:lnTo>
                  <a:pt x="1039925" y="1689100"/>
                </a:lnTo>
                <a:lnTo>
                  <a:pt x="1016354" y="1739900"/>
                </a:lnTo>
                <a:lnTo>
                  <a:pt x="992202" y="1778000"/>
                </a:lnTo>
                <a:lnTo>
                  <a:pt x="967472" y="1828800"/>
                </a:lnTo>
                <a:lnTo>
                  <a:pt x="942167" y="1866900"/>
                </a:lnTo>
                <a:lnTo>
                  <a:pt x="916292" y="1905000"/>
                </a:lnTo>
                <a:lnTo>
                  <a:pt x="889850" y="1943100"/>
                </a:lnTo>
                <a:lnTo>
                  <a:pt x="862845" y="1981200"/>
                </a:lnTo>
                <a:lnTo>
                  <a:pt x="835279" y="2019300"/>
                </a:lnTo>
                <a:lnTo>
                  <a:pt x="807157" y="2057400"/>
                </a:lnTo>
                <a:lnTo>
                  <a:pt x="778481" y="2082800"/>
                </a:lnTo>
                <a:lnTo>
                  <a:pt x="749256" y="2120900"/>
                </a:lnTo>
                <a:lnTo>
                  <a:pt x="719485" y="2146300"/>
                </a:lnTo>
                <a:lnTo>
                  <a:pt x="689171" y="2184400"/>
                </a:lnTo>
                <a:lnTo>
                  <a:pt x="649269" y="2209800"/>
                </a:lnTo>
                <a:lnTo>
                  <a:pt x="608454" y="2247900"/>
                </a:lnTo>
                <a:lnTo>
                  <a:pt x="566737" y="2273300"/>
                </a:lnTo>
                <a:lnTo>
                  <a:pt x="524129" y="2311400"/>
                </a:lnTo>
                <a:lnTo>
                  <a:pt x="480643" y="2336800"/>
                </a:lnTo>
                <a:lnTo>
                  <a:pt x="436290" y="2362200"/>
                </a:lnTo>
                <a:lnTo>
                  <a:pt x="391081" y="2374900"/>
                </a:lnTo>
                <a:lnTo>
                  <a:pt x="345028" y="2400300"/>
                </a:lnTo>
                <a:lnTo>
                  <a:pt x="152608" y="2451100"/>
                </a:lnTo>
                <a:lnTo>
                  <a:pt x="0" y="2451100"/>
                </a:lnTo>
                <a:lnTo>
                  <a:pt x="0" y="2578100"/>
                </a:lnTo>
                <a:lnTo>
                  <a:pt x="171913" y="2578100"/>
                </a:lnTo>
                <a:lnTo>
                  <a:pt x="295447" y="2540000"/>
                </a:lnTo>
                <a:lnTo>
                  <a:pt x="335571" y="2540000"/>
                </a:lnTo>
                <a:lnTo>
                  <a:pt x="375159" y="2527300"/>
                </a:lnTo>
                <a:lnTo>
                  <a:pt x="414207" y="2501900"/>
                </a:lnTo>
                <a:lnTo>
                  <a:pt x="490663" y="2476500"/>
                </a:lnTo>
                <a:lnTo>
                  <a:pt x="528061" y="2451100"/>
                </a:lnTo>
                <a:lnTo>
                  <a:pt x="564900" y="2425700"/>
                </a:lnTo>
                <a:lnTo>
                  <a:pt x="601174" y="2413000"/>
                </a:lnTo>
                <a:lnTo>
                  <a:pt x="636878" y="2387600"/>
                </a:lnTo>
                <a:lnTo>
                  <a:pt x="672009" y="2362200"/>
                </a:lnTo>
                <a:lnTo>
                  <a:pt x="706560" y="2336800"/>
                </a:lnTo>
                <a:lnTo>
                  <a:pt x="740527" y="2298700"/>
                </a:lnTo>
                <a:lnTo>
                  <a:pt x="773906" y="2273300"/>
                </a:lnTo>
                <a:lnTo>
                  <a:pt x="806691" y="2247900"/>
                </a:lnTo>
                <a:lnTo>
                  <a:pt x="838878" y="2209800"/>
                </a:lnTo>
                <a:lnTo>
                  <a:pt x="870461" y="2171700"/>
                </a:lnTo>
                <a:lnTo>
                  <a:pt x="901436" y="2146300"/>
                </a:lnTo>
                <a:lnTo>
                  <a:pt x="931797" y="2108200"/>
                </a:lnTo>
                <a:lnTo>
                  <a:pt x="961541" y="2070100"/>
                </a:lnTo>
                <a:lnTo>
                  <a:pt x="990662" y="2019300"/>
                </a:lnTo>
                <a:lnTo>
                  <a:pt x="1019156" y="1981200"/>
                </a:lnTo>
                <a:lnTo>
                  <a:pt x="1047016" y="1943100"/>
                </a:lnTo>
                <a:lnTo>
                  <a:pt x="1074240" y="1892300"/>
                </a:lnTo>
                <a:lnTo>
                  <a:pt x="1100821" y="1854200"/>
                </a:lnTo>
                <a:lnTo>
                  <a:pt x="1126755" y="1803400"/>
                </a:lnTo>
                <a:lnTo>
                  <a:pt x="1152038" y="1752600"/>
                </a:lnTo>
                <a:lnTo>
                  <a:pt x="1176663" y="1701800"/>
                </a:lnTo>
                <a:lnTo>
                  <a:pt x="1200627" y="1651000"/>
                </a:lnTo>
                <a:lnTo>
                  <a:pt x="1223924" y="1600200"/>
                </a:lnTo>
                <a:lnTo>
                  <a:pt x="1246550" y="1536700"/>
                </a:lnTo>
                <a:lnTo>
                  <a:pt x="1268500" y="1485900"/>
                </a:lnTo>
                <a:lnTo>
                  <a:pt x="1289769" y="1422400"/>
                </a:lnTo>
                <a:lnTo>
                  <a:pt x="1306994" y="1384300"/>
                </a:lnTo>
                <a:lnTo>
                  <a:pt x="1323417" y="1333500"/>
                </a:lnTo>
                <a:lnTo>
                  <a:pt x="1339087" y="1282700"/>
                </a:lnTo>
                <a:lnTo>
                  <a:pt x="1354051" y="1231900"/>
                </a:lnTo>
                <a:lnTo>
                  <a:pt x="1368359" y="1181100"/>
                </a:lnTo>
                <a:lnTo>
                  <a:pt x="1382058" y="1130300"/>
                </a:lnTo>
                <a:lnTo>
                  <a:pt x="1395197" y="1079500"/>
                </a:lnTo>
                <a:lnTo>
                  <a:pt x="1407824" y="1028700"/>
                </a:lnTo>
                <a:lnTo>
                  <a:pt x="1419988" y="990600"/>
                </a:lnTo>
                <a:lnTo>
                  <a:pt x="1431737" y="939800"/>
                </a:lnTo>
                <a:lnTo>
                  <a:pt x="1443119" y="889000"/>
                </a:lnTo>
                <a:lnTo>
                  <a:pt x="1454182" y="850900"/>
                </a:lnTo>
                <a:lnTo>
                  <a:pt x="1480634" y="736600"/>
                </a:lnTo>
                <a:lnTo>
                  <a:pt x="1496055" y="673100"/>
                </a:lnTo>
                <a:lnTo>
                  <a:pt x="1511385" y="609600"/>
                </a:lnTo>
                <a:lnTo>
                  <a:pt x="1526776" y="546100"/>
                </a:lnTo>
                <a:lnTo>
                  <a:pt x="1542377" y="495300"/>
                </a:lnTo>
                <a:lnTo>
                  <a:pt x="1558336" y="444500"/>
                </a:lnTo>
                <a:lnTo>
                  <a:pt x="1574802" y="393700"/>
                </a:lnTo>
                <a:lnTo>
                  <a:pt x="1591926" y="342900"/>
                </a:lnTo>
                <a:lnTo>
                  <a:pt x="1609856" y="304800"/>
                </a:lnTo>
                <a:lnTo>
                  <a:pt x="1628742" y="266700"/>
                </a:lnTo>
                <a:lnTo>
                  <a:pt x="1648733" y="228600"/>
                </a:lnTo>
                <a:lnTo>
                  <a:pt x="1692626" y="177800"/>
                </a:lnTo>
                <a:lnTo>
                  <a:pt x="1742730" y="139700"/>
                </a:lnTo>
                <a:lnTo>
                  <a:pt x="1770483" y="127000"/>
                </a:lnTo>
                <a:lnTo>
                  <a:pt x="2035111" y="127000"/>
                </a:lnTo>
                <a:lnTo>
                  <a:pt x="2002829" y="88900"/>
                </a:lnTo>
                <a:lnTo>
                  <a:pt x="1967894" y="50800"/>
                </a:lnTo>
                <a:lnTo>
                  <a:pt x="1930236" y="25400"/>
                </a:lnTo>
                <a:lnTo>
                  <a:pt x="1889787" y="12700"/>
                </a:lnTo>
                <a:lnTo>
                  <a:pt x="1846477" y="0"/>
                </a:lnTo>
                <a:close/>
              </a:path>
              <a:path extrusionOk="0" h="2578100" w="3454400">
                <a:moveTo>
                  <a:pt x="2035111" y="127000"/>
                </a:moveTo>
                <a:lnTo>
                  <a:pt x="1830884" y="127000"/>
                </a:lnTo>
                <a:lnTo>
                  <a:pt x="1859061" y="139700"/>
                </a:lnTo>
                <a:lnTo>
                  <a:pt x="1884992" y="152400"/>
                </a:lnTo>
                <a:lnTo>
                  <a:pt x="1931002" y="203200"/>
                </a:lnTo>
                <a:lnTo>
                  <a:pt x="1970689" y="266700"/>
                </a:lnTo>
                <a:lnTo>
                  <a:pt x="1988716" y="304800"/>
                </a:lnTo>
                <a:lnTo>
                  <a:pt x="2005827" y="355600"/>
                </a:lnTo>
                <a:lnTo>
                  <a:pt x="2022246" y="406400"/>
                </a:lnTo>
                <a:lnTo>
                  <a:pt x="2038192" y="457200"/>
                </a:lnTo>
                <a:lnTo>
                  <a:pt x="2069559" y="584200"/>
                </a:lnTo>
                <a:lnTo>
                  <a:pt x="2085422" y="660400"/>
                </a:lnTo>
                <a:lnTo>
                  <a:pt x="2101702" y="723900"/>
                </a:lnTo>
                <a:lnTo>
                  <a:pt x="2111547" y="774700"/>
                </a:lnTo>
                <a:lnTo>
                  <a:pt x="2121625" y="812800"/>
                </a:lnTo>
                <a:lnTo>
                  <a:pt x="2132004" y="863600"/>
                </a:lnTo>
                <a:lnTo>
                  <a:pt x="2142751" y="914400"/>
                </a:lnTo>
                <a:lnTo>
                  <a:pt x="2153933" y="952500"/>
                </a:lnTo>
                <a:lnTo>
                  <a:pt x="2165618" y="1003300"/>
                </a:lnTo>
                <a:lnTo>
                  <a:pt x="2177872" y="1054100"/>
                </a:lnTo>
                <a:lnTo>
                  <a:pt x="2190763" y="1104900"/>
                </a:lnTo>
                <a:lnTo>
                  <a:pt x="2204359" y="1143000"/>
                </a:lnTo>
                <a:lnTo>
                  <a:pt x="2218726" y="1193800"/>
                </a:lnTo>
                <a:lnTo>
                  <a:pt x="2233932" y="1244600"/>
                </a:lnTo>
                <a:lnTo>
                  <a:pt x="2250045" y="1295400"/>
                </a:lnTo>
                <a:lnTo>
                  <a:pt x="2267130" y="1346200"/>
                </a:lnTo>
                <a:lnTo>
                  <a:pt x="2285256" y="1384300"/>
                </a:lnTo>
                <a:lnTo>
                  <a:pt x="2304491" y="1435100"/>
                </a:lnTo>
                <a:lnTo>
                  <a:pt x="2329430" y="1498600"/>
                </a:lnTo>
                <a:lnTo>
                  <a:pt x="2354972" y="1549400"/>
                </a:lnTo>
                <a:lnTo>
                  <a:pt x="2381100" y="1612900"/>
                </a:lnTo>
                <a:lnTo>
                  <a:pt x="2407794" y="1663700"/>
                </a:lnTo>
                <a:lnTo>
                  <a:pt x="2435038" y="1714500"/>
                </a:lnTo>
                <a:lnTo>
                  <a:pt x="2462813" y="1778000"/>
                </a:lnTo>
                <a:lnTo>
                  <a:pt x="2491102" y="1828800"/>
                </a:lnTo>
                <a:lnTo>
                  <a:pt x="2519885" y="1866900"/>
                </a:lnTo>
                <a:lnTo>
                  <a:pt x="2549146" y="1917700"/>
                </a:lnTo>
                <a:lnTo>
                  <a:pt x="2578866" y="1968500"/>
                </a:lnTo>
                <a:lnTo>
                  <a:pt x="2609028" y="2006600"/>
                </a:lnTo>
                <a:lnTo>
                  <a:pt x="2639613" y="2057400"/>
                </a:lnTo>
                <a:lnTo>
                  <a:pt x="2670604" y="2095500"/>
                </a:lnTo>
                <a:lnTo>
                  <a:pt x="2701982" y="2133600"/>
                </a:lnTo>
                <a:lnTo>
                  <a:pt x="2733730" y="2171700"/>
                </a:lnTo>
                <a:lnTo>
                  <a:pt x="2765830" y="2209800"/>
                </a:lnTo>
                <a:lnTo>
                  <a:pt x="2798263" y="2247900"/>
                </a:lnTo>
                <a:lnTo>
                  <a:pt x="2831012" y="2286000"/>
                </a:lnTo>
                <a:lnTo>
                  <a:pt x="2897385" y="2336800"/>
                </a:lnTo>
                <a:lnTo>
                  <a:pt x="2930974" y="2374900"/>
                </a:lnTo>
                <a:lnTo>
                  <a:pt x="3033131" y="2451100"/>
                </a:lnTo>
                <a:lnTo>
                  <a:pt x="3067587" y="2463800"/>
                </a:lnTo>
                <a:lnTo>
                  <a:pt x="3102216" y="2489200"/>
                </a:lnTo>
                <a:lnTo>
                  <a:pt x="3136999" y="2501900"/>
                </a:lnTo>
                <a:lnTo>
                  <a:pt x="3171917" y="2527300"/>
                </a:lnTo>
                <a:lnTo>
                  <a:pt x="3277312" y="2565400"/>
                </a:lnTo>
                <a:lnTo>
                  <a:pt x="3312596" y="2565400"/>
                </a:lnTo>
                <a:lnTo>
                  <a:pt x="3347926" y="2578100"/>
                </a:lnTo>
                <a:lnTo>
                  <a:pt x="3454017" y="2578100"/>
                </a:lnTo>
                <a:lnTo>
                  <a:pt x="3454017" y="2451100"/>
                </a:lnTo>
                <a:lnTo>
                  <a:pt x="3371548" y="2451100"/>
                </a:lnTo>
                <a:lnTo>
                  <a:pt x="3204257" y="2400300"/>
                </a:lnTo>
                <a:lnTo>
                  <a:pt x="3078412" y="2324100"/>
                </a:lnTo>
                <a:lnTo>
                  <a:pt x="3036677" y="2286000"/>
                </a:lnTo>
                <a:lnTo>
                  <a:pt x="2995137" y="2260600"/>
                </a:lnTo>
                <a:lnTo>
                  <a:pt x="2912857" y="2184400"/>
                </a:lnTo>
                <a:lnTo>
                  <a:pt x="2884019" y="2146300"/>
                </a:lnTo>
                <a:lnTo>
                  <a:pt x="2855425" y="2120900"/>
                </a:lnTo>
                <a:lnTo>
                  <a:pt x="2827092" y="2082800"/>
                </a:lnTo>
                <a:lnTo>
                  <a:pt x="2799038" y="2057400"/>
                </a:lnTo>
                <a:lnTo>
                  <a:pt x="2771277" y="2019300"/>
                </a:lnTo>
                <a:lnTo>
                  <a:pt x="2743829" y="1981200"/>
                </a:lnTo>
                <a:lnTo>
                  <a:pt x="2716709" y="1943100"/>
                </a:lnTo>
                <a:lnTo>
                  <a:pt x="2689933" y="1905000"/>
                </a:lnTo>
                <a:lnTo>
                  <a:pt x="2663520" y="1866900"/>
                </a:lnTo>
                <a:lnTo>
                  <a:pt x="2637485" y="1816100"/>
                </a:lnTo>
                <a:lnTo>
                  <a:pt x="2611846" y="1778000"/>
                </a:lnTo>
                <a:lnTo>
                  <a:pt x="2586618" y="1727200"/>
                </a:lnTo>
                <a:lnTo>
                  <a:pt x="2561820" y="1689100"/>
                </a:lnTo>
                <a:lnTo>
                  <a:pt x="2537468" y="1638300"/>
                </a:lnTo>
                <a:lnTo>
                  <a:pt x="2513578" y="1587500"/>
                </a:lnTo>
                <a:lnTo>
                  <a:pt x="2490167" y="1536700"/>
                </a:lnTo>
                <a:lnTo>
                  <a:pt x="2467253" y="1485900"/>
                </a:lnTo>
                <a:lnTo>
                  <a:pt x="2444851" y="1435100"/>
                </a:lnTo>
                <a:lnTo>
                  <a:pt x="2422979" y="1384300"/>
                </a:lnTo>
                <a:lnTo>
                  <a:pt x="2403273" y="1333500"/>
                </a:lnTo>
                <a:lnTo>
                  <a:pt x="2384750" y="1295400"/>
                </a:lnTo>
                <a:lnTo>
                  <a:pt x="2367331" y="1244600"/>
                </a:lnTo>
                <a:lnTo>
                  <a:pt x="2350942" y="1193800"/>
                </a:lnTo>
                <a:lnTo>
                  <a:pt x="2335505" y="1143000"/>
                </a:lnTo>
                <a:lnTo>
                  <a:pt x="2320944" y="1092200"/>
                </a:lnTo>
                <a:lnTo>
                  <a:pt x="2307183" y="1041400"/>
                </a:lnTo>
                <a:lnTo>
                  <a:pt x="2294143" y="990600"/>
                </a:lnTo>
                <a:lnTo>
                  <a:pt x="2281750" y="939800"/>
                </a:lnTo>
                <a:lnTo>
                  <a:pt x="2269926" y="889000"/>
                </a:lnTo>
                <a:lnTo>
                  <a:pt x="2258595" y="838200"/>
                </a:lnTo>
                <a:lnTo>
                  <a:pt x="2247681" y="787400"/>
                </a:lnTo>
                <a:lnTo>
                  <a:pt x="2237105" y="749300"/>
                </a:lnTo>
                <a:lnTo>
                  <a:pt x="2214297" y="647700"/>
                </a:lnTo>
                <a:lnTo>
                  <a:pt x="2201986" y="584200"/>
                </a:lnTo>
                <a:lnTo>
                  <a:pt x="2189710" y="533400"/>
                </a:lnTo>
                <a:lnTo>
                  <a:pt x="2177317" y="482600"/>
                </a:lnTo>
                <a:lnTo>
                  <a:pt x="2164655" y="431800"/>
                </a:lnTo>
                <a:lnTo>
                  <a:pt x="2151572" y="393700"/>
                </a:lnTo>
                <a:lnTo>
                  <a:pt x="2137916" y="342900"/>
                </a:lnTo>
                <a:lnTo>
                  <a:pt x="2123534" y="304800"/>
                </a:lnTo>
                <a:lnTo>
                  <a:pt x="2108277" y="266700"/>
                </a:lnTo>
                <a:lnTo>
                  <a:pt x="2064808" y="165100"/>
                </a:lnTo>
                <a:lnTo>
                  <a:pt x="2035111" y="127000"/>
                </a:lnTo>
                <a:close/>
              </a:path>
            </a:pathLst>
          </a:custGeom>
          <a:solidFill>
            <a:srgbClr val="00A89D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7"/>
          </a:p>
        </p:txBody>
      </p:sp>
      <p:sp>
        <p:nvSpPr>
          <p:cNvPr id="207" name="Google Shape;207;p34"/>
          <p:cNvSpPr txBox="1"/>
          <p:nvPr/>
        </p:nvSpPr>
        <p:spPr>
          <a:xfrm>
            <a:off x="842075" y="716559"/>
            <a:ext cx="638700" cy="2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75">
            <a:spAutoFit/>
          </a:bodyPr>
          <a:lstStyle/>
          <a:p>
            <a:pPr indent="0" lvl="0" marL="251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84">
                <a:solidFill>
                  <a:srgbClr val="00A89D"/>
                </a:solidFill>
                <a:latin typeface="Nunito"/>
                <a:ea typeface="Nunito"/>
                <a:cs typeface="Nunito"/>
                <a:sym typeface="Nunito"/>
              </a:rPr>
              <a:t>simple distribution</a:t>
            </a:r>
            <a:endParaRPr b="1" sz="784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8" name="Google Shape;208;p34"/>
          <p:cNvSpPr txBox="1"/>
          <p:nvPr/>
        </p:nvSpPr>
        <p:spPr>
          <a:xfrm>
            <a:off x="393339" y="1405651"/>
            <a:ext cx="1044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75">
            <a:spAutoFit/>
          </a:bodyPr>
          <a:lstStyle/>
          <a:p>
            <a:pPr indent="0" lvl="0" marL="251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84">
                <a:latin typeface="Nunito"/>
                <a:ea typeface="Nunito"/>
                <a:cs typeface="Nunito"/>
                <a:sym typeface="Nunito"/>
              </a:rPr>
              <a:t>know how to sample from this</a:t>
            </a:r>
            <a:endParaRPr sz="884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09" name="Google Shape;209;p34"/>
          <p:cNvSpPr/>
          <p:nvPr/>
        </p:nvSpPr>
        <p:spPr>
          <a:xfrm>
            <a:off x="211259" y="1435905"/>
            <a:ext cx="136323" cy="104594"/>
          </a:xfrm>
          <a:custGeom>
            <a:rect b="b" l="l" r="r" t="t"/>
            <a:pathLst>
              <a:path extrusionOk="0" h="529589" w="690244">
                <a:moveTo>
                  <a:pt x="79856" y="211886"/>
                </a:moveTo>
                <a:lnTo>
                  <a:pt x="77428" y="211886"/>
                </a:lnTo>
                <a:lnTo>
                  <a:pt x="0" y="289314"/>
                </a:lnTo>
                <a:lnTo>
                  <a:pt x="0" y="291798"/>
                </a:lnTo>
                <a:lnTo>
                  <a:pt x="237533" y="529331"/>
                </a:lnTo>
                <a:lnTo>
                  <a:pt x="239961" y="529331"/>
                </a:lnTo>
                <a:lnTo>
                  <a:pt x="399729" y="369563"/>
                </a:lnTo>
                <a:lnTo>
                  <a:pt x="237533" y="369563"/>
                </a:lnTo>
                <a:lnTo>
                  <a:pt x="79856" y="211886"/>
                </a:lnTo>
                <a:close/>
              </a:path>
              <a:path extrusionOk="0" h="529589" w="690244">
                <a:moveTo>
                  <a:pt x="612092" y="0"/>
                </a:moveTo>
                <a:lnTo>
                  <a:pt x="610092" y="0"/>
                </a:lnTo>
                <a:lnTo>
                  <a:pt x="609054" y="413"/>
                </a:lnTo>
                <a:lnTo>
                  <a:pt x="239961" y="369563"/>
                </a:lnTo>
                <a:lnTo>
                  <a:pt x="399729" y="369563"/>
                </a:lnTo>
                <a:lnTo>
                  <a:pt x="689769" y="79523"/>
                </a:lnTo>
                <a:lnTo>
                  <a:pt x="689769" y="77095"/>
                </a:lnTo>
                <a:lnTo>
                  <a:pt x="613078" y="413"/>
                </a:lnTo>
                <a:lnTo>
                  <a:pt x="612092" y="0"/>
                </a:lnTo>
                <a:close/>
              </a:path>
            </a:pathLst>
          </a:custGeom>
          <a:solidFill>
            <a:srgbClr val="1DB100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7"/>
          </a:p>
        </p:txBody>
      </p:sp>
      <p:sp>
        <p:nvSpPr>
          <p:cNvPr id="210" name="Google Shape;210;p34"/>
          <p:cNvSpPr txBox="1"/>
          <p:nvPr/>
        </p:nvSpPr>
        <p:spPr>
          <a:xfrm>
            <a:off x="842457" y="2118734"/>
            <a:ext cx="701400" cy="2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75">
            <a:spAutoFit/>
          </a:bodyPr>
          <a:lstStyle/>
          <a:p>
            <a:pPr indent="0" lvl="0" marL="251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84">
                <a:solidFill>
                  <a:srgbClr val="FF644E"/>
                </a:solidFill>
                <a:latin typeface="Nunito"/>
                <a:ea typeface="Nunito"/>
                <a:cs typeface="Nunito"/>
                <a:sym typeface="Nunito"/>
              </a:rPr>
              <a:t>complex distribution</a:t>
            </a:r>
            <a:endParaRPr b="1" sz="784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1" name="Google Shape;211;p34"/>
          <p:cNvSpPr/>
          <p:nvPr/>
        </p:nvSpPr>
        <p:spPr>
          <a:xfrm>
            <a:off x="239485" y="2263321"/>
            <a:ext cx="1217755" cy="454871"/>
          </a:xfrm>
          <a:custGeom>
            <a:rect b="b" l="l" r="r" t="t"/>
            <a:pathLst>
              <a:path extrusionOk="0" h="2303145" w="6165850">
                <a:moveTo>
                  <a:pt x="0" y="2302991"/>
                </a:moveTo>
                <a:lnTo>
                  <a:pt x="47066" y="2287062"/>
                </a:lnTo>
                <a:lnTo>
                  <a:pt x="92253" y="2268270"/>
                </a:lnTo>
                <a:lnTo>
                  <a:pt x="135584" y="2246744"/>
                </a:lnTo>
                <a:lnTo>
                  <a:pt x="177082" y="2222610"/>
                </a:lnTo>
                <a:lnTo>
                  <a:pt x="216771" y="2195993"/>
                </a:lnTo>
                <a:lnTo>
                  <a:pt x="254676" y="2167023"/>
                </a:lnTo>
                <a:lnTo>
                  <a:pt x="290820" y="2135824"/>
                </a:lnTo>
                <a:lnTo>
                  <a:pt x="325226" y="2102524"/>
                </a:lnTo>
                <a:lnTo>
                  <a:pt x="357920" y="2067249"/>
                </a:lnTo>
                <a:lnTo>
                  <a:pt x="388923" y="2030127"/>
                </a:lnTo>
                <a:lnTo>
                  <a:pt x="418261" y="1991283"/>
                </a:lnTo>
                <a:lnTo>
                  <a:pt x="445958" y="1950846"/>
                </a:lnTo>
                <a:lnTo>
                  <a:pt x="472036" y="1908941"/>
                </a:lnTo>
                <a:lnTo>
                  <a:pt x="496520" y="1865695"/>
                </a:lnTo>
                <a:lnTo>
                  <a:pt x="519433" y="1821235"/>
                </a:lnTo>
                <a:lnTo>
                  <a:pt x="540800" y="1775688"/>
                </a:lnTo>
                <a:lnTo>
                  <a:pt x="560645" y="1729181"/>
                </a:lnTo>
                <a:lnTo>
                  <a:pt x="578990" y="1681840"/>
                </a:lnTo>
                <a:lnTo>
                  <a:pt x="595860" y="1633792"/>
                </a:lnTo>
                <a:lnTo>
                  <a:pt x="611279" y="1585164"/>
                </a:lnTo>
                <a:lnTo>
                  <a:pt x="625271" y="1536083"/>
                </a:lnTo>
                <a:lnTo>
                  <a:pt x="637859" y="1486674"/>
                </a:lnTo>
                <a:lnTo>
                  <a:pt x="649250" y="1439019"/>
                </a:lnTo>
                <a:lnTo>
                  <a:pt x="661762" y="1391534"/>
                </a:lnTo>
                <a:lnTo>
                  <a:pt x="676997" y="1345459"/>
                </a:lnTo>
                <a:lnTo>
                  <a:pt x="696557" y="1302040"/>
                </a:lnTo>
                <a:lnTo>
                  <a:pt x="722046" y="1262517"/>
                </a:lnTo>
                <a:lnTo>
                  <a:pt x="755065" y="1228135"/>
                </a:lnTo>
                <a:lnTo>
                  <a:pt x="794786" y="1201335"/>
                </a:lnTo>
                <a:lnTo>
                  <a:pt x="838277" y="1182055"/>
                </a:lnTo>
                <a:lnTo>
                  <a:pt x="884246" y="1167555"/>
                </a:lnTo>
                <a:lnTo>
                  <a:pt x="931400" y="1155097"/>
                </a:lnTo>
                <a:lnTo>
                  <a:pt x="978447" y="1141944"/>
                </a:lnTo>
                <a:lnTo>
                  <a:pt x="1024094" y="1125357"/>
                </a:lnTo>
                <a:lnTo>
                  <a:pt x="1065558" y="1104978"/>
                </a:lnTo>
                <a:lnTo>
                  <a:pt x="1102790" y="1081659"/>
                </a:lnTo>
                <a:lnTo>
                  <a:pt x="1136060" y="1055573"/>
                </a:lnTo>
                <a:lnTo>
                  <a:pt x="1165635" y="1026894"/>
                </a:lnTo>
                <a:lnTo>
                  <a:pt x="1191784" y="995794"/>
                </a:lnTo>
                <a:lnTo>
                  <a:pt x="1214776" y="962447"/>
                </a:lnTo>
                <a:lnTo>
                  <a:pt x="1234878" y="927026"/>
                </a:lnTo>
                <a:lnTo>
                  <a:pt x="1252360" y="889704"/>
                </a:lnTo>
                <a:lnTo>
                  <a:pt x="1267490" y="850655"/>
                </a:lnTo>
                <a:lnTo>
                  <a:pt x="1280536" y="810052"/>
                </a:lnTo>
                <a:lnTo>
                  <a:pt x="1291767" y="768067"/>
                </a:lnTo>
                <a:lnTo>
                  <a:pt x="1301452" y="724875"/>
                </a:lnTo>
                <a:lnTo>
                  <a:pt x="1309858" y="680649"/>
                </a:lnTo>
                <a:lnTo>
                  <a:pt x="1317255" y="635561"/>
                </a:lnTo>
                <a:lnTo>
                  <a:pt x="1323910" y="589786"/>
                </a:lnTo>
                <a:lnTo>
                  <a:pt x="1330093" y="543496"/>
                </a:lnTo>
                <a:lnTo>
                  <a:pt x="1336071" y="496864"/>
                </a:lnTo>
                <a:lnTo>
                  <a:pt x="1342114" y="450064"/>
                </a:lnTo>
                <a:lnTo>
                  <a:pt x="1348489" y="403270"/>
                </a:lnTo>
                <a:lnTo>
                  <a:pt x="1355466" y="356653"/>
                </a:lnTo>
                <a:lnTo>
                  <a:pt x="1363312" y="310388"/>
                </a:lnTo>
                <a:lnTo>
                  <a:pt x="1372296" y="264648"/>
                </a:lnTo>
                <a:lnTo>
                  <a:pt x="1382687" y="219606"/>
                </a:lnTo>
                <a:lnTo>
                  <a:pt x="1394754" y="175436"/>
                </a:lnTo>
                <a:lnTo>
                  <a:pt x="1408764" y="132310"/>
                </a:lnTo>
                <a:lnTo>
                  <a:pt x="1424985" y="90401"/>
                </a:lnTo>
                <a:lnTo>
                  <a:pt x="1451282" y="37959"/>
                </a:lnTo>
                <a:lnTo>
                  <a:pt x="1475781" y="8451"/>
                </a:lnTo>
                <a:lnTo>
                  <a:pt x="1498662" y="0"/>
                </a:lnTo>
                <a:lnTo>
                  <a:pt x="1509551" y="3082"/>
                </a:lnTo>
                <a:lnTo>
                  <a:pt x="1540284" y="38748"/>
                </a:lnTo>
                <a:lnTo>
                  <a:pt x="1559384" y="82190"/>
                </a:lnTo>
                <a:lnTo>
                  <a:pt x="1577583" y="139173"/>
                </a:lnTo>
                <a:lnTo>
                  <a:pt x="1595058" y="207817"/>
                </a:lnTo>
                <a:lnTo>
                  <a:pt x="1603581" y="245925"/>
                </a:lnTo>
                <a:lnTo>
                  <a:pt x="1611990" y="286244"/>
                </a:lnTo>
                <a:lnTo>
                  <a:pt x="1620308" y="328539"/>
                </a:lnTo>
                <a:lnTo>
                  <a:pt x="1628557" y="372575"/>
                </a:lnTo>
                <a:lnTo>
                  <a:pt x="1636760" y="418117"/>
                </a:lnTo>
                <a:lnTo>
                  <a:pt x="1644940" y="464931"/>
                </a:lnTo>
                <a:lnTo>
                  <a:pt x="1653117" y="512781"/>
                </a:lnTo>
                <a:lnTo>
                  <a:pt x="1661316" y="561432"/>
                </a:lnTo>
                <a:lnTo>
                  <a:pt x="1669557" y="610651"/>
                </a:lnTo>
                <a:lnTo>
                  <a:pt x="1677865" y="660202"/>
                </a:lnTo>
                <a:lnTo>
                  <a:pt x="1686260" y="709849"/>
                </a:lnTo>
                <a:lnTo>
                  <a:pt x="1694766" y="759359"/>
                </a:lnTo>
                <a:lnTo>
                  <a:pt x="1703405" y="808496"/>
                </a:lnTo>
                <a:lnTo>
                  <a:pt x="1712199" y="857026"/>
                </a:lnTo>
                <a:lnTo>
                  <a:pt x="1721170" y="904714"/>
                </a:lnTo>
                <a:lnTo>
                  <a:pt x="1730342" y="951324"/>
                </a:lnTo>
                <a:lnTo>
                  <a:pt x="1739736" y="996622"/>
                </a:lnTo>
                <a:lnTo>
                  <a:pt x="1752875" y="1043667"/>
                </a:lnTo>
                <a:lnTo>
                  <a:pt x="1771057" y="1088188"/>
                </a:lnTo>
                <a:lnTo>
                  <a:pt x="1793457" y="1130611"/>
                </a:lnTo>
                <a:lnTo>
                  <a:pt x="1819253" y="1171362"/>
                </a:lnTo>
                <a:lnTo>
                  <a:pt x="1847619" y="1210866"/>
                </a:lnTo>
                <a:lnTo>
                  <a:pt x="1877731" y="1249551"/>
                </a:lnTo>
                <a:lnTo>
                  <a:pt x="1908764" y="1287843"/>
                </a:lnTo>
                <a:lnTo>
                  <a:pt x="1939894" y="1326166"/>
                </a:lnTo>
                <a:lnTo>
                  <a:pt x="1970297" y="1364948"/>
                </a:lnTo>
                <a:lnTo>
                  <a:pt x="1999148" y="1404614"/>
                </a:lnTo>
                <a:lnTo>
                  <a:pt x="2025623" y="1445592"/>
                </a:lnTo>
                <a:lnTo>
                  <a:pt x="2048897" y="1488305"/>
                </a:lnTo>
                <a:lnTo>
                  <a:pt x="2068147" y="1533182"/>
                </a:lnTo>
                <a:lnTo>
                  <a:pt x="2087921" y="1583790"/>
                </a:lnTo>
                <a:lnTo>
                  <a:pt x="2110186" y="1632278"/>
                </a:lnTo>
                <a:lnTo>
                  <a:pt x="2135257" y="1675563"/>
                </a:lnTo>
                <a:lnTo>
                  <a:pt x="2163447" y="1710563"/>
                </a:lnTo>
                <a:lnTo>
                  <a:pt x="2195070" y="1734197"/>
                </a:lnTo>
                <a:lnTo>
                  <a:pt x="2230440" y="1743380"/>
                </a:lnTo>
                <a:lnTo>
                  <a:pt x="2269872" y="1735032"/>
                </a:lnTo>
                <a:lnTo>
                  <a:pt x="2309732" y="1714704"/>
                </a:lnTo>
                <a:lnTo>
                  <a:pt x="2344269" y="1691160"/>
                </a:lnTo>
                <a:lnTo>
                  <a:pt x="2374180" y="1664584"/>
                </a:lnTo>
                <a:lnTo>
                  <a:pt x="2400161" y="1635156"/>
                </a:lnTo>
                <a:lnTo>
                  <a:pt x="2422909" y="1603061"/>
                </a:lnTo>
                <a:lnTo>
                  <a:pt x="2443120" y="1568480"/>
                </a:lnTo>
                <a:lnTo>
                  <a:pt x="2461490" y="1531596"/>
                </a:lnTo>
                <a:lnTo>
                  <a:pt x="2478716" y="1492591"/>
                </a:lnTo>
                <a:lnTo>
                  <a:pt x="2495495" y="1451648"/>
                </a:lnTo>
                <a:lnTo>
                  <a:pt x="2512523" y="1408950"/>
                </a:lnTo>
                <a:lnTo>
                  <a:pt x="2530495" y="1364679"/>
                </a:lnTo>
                <a:lnTo>
                  <a:pt x="2550110" y="1319017"/>
                </a:lnTo>
                <a:lnTo>
                  <a:pt x="2572062" y="1272148"/>
                </a:lnTo>
                <a:lnTo>
                  <a:pt x="2597049" y="1224252"/>
                </a:lnTo>
                <a:lnTo>
                  <a:pt x="2625766" y="1175514"/>
                </a:lnTo>
                <a:lnTo>
                  <a:pt x="2658911" y="1126116"/>
                </a:lnTo>
                <a:lnTo>
                  <a:pt x="2701010" y="1086064"/>
                </a:lnTo>
                <a:lnTo>
                  <a:pt x="2720968" y="1080442"/>
                </a:lnTo>
                <a:lnTo>
                  <a:pt x="2740167" y="1083454"/>
                </a:lnTo>
                <a:lnTo>
                  <a:pt x="2776187" y="1112472"/>
                </a:lnTo>
                <a:lnTo>
                  <a:pt x="2808877" y="1167302"/>
                </a:lnTo>
                <a:lnTo>
                  <a:pt x="2823911" y="1202580"/>
                </a:lnTo>
                <a:lnTo>
                  <a:pt x="2838039" y="1242130"/>
                </a:lnTo>
                <a:lnTo>
                  <a:pt x="2851237" y="1285227"/>
                </a:lnTo>
                <a:lnTo>
                  <a:pt x="2863481" y="1331142"/>
                </a:lnTo>
                <a:lnTo>
                  <a:pt x="2874745" y="1379149"/>
                </a:lnTo>
                <a:lnTo>
                  <a:pt x="2885006" y="1428521"/>
                </a:lnTo>
                <a:lnTo>
                  <a:pt x="2894239" y="1478532"/>
                </a:lnTo>
                <a:lnTo>
                  <a:pt x="2902420" y="1528454"/>
                </a:lnTo>
                <a:lnTo>
                  <a:pt x="2909524" y="1577560"/>
                </a:lnTo>
                <a:lnTo>
                  <a:pt x="2915527" y="1625125"/>
                </a:lnTo>
                <a:lnTo>
                  <a:pt x="2926307" y="1673587"/>
                </a:lnTo>
                <a:lnTo>
                  <a:pt x="2945928" y="1717620"/>
                </a:lnTo>
                <a:lnTo>
                  <a:pt x="2973138" y="1757547"/>
                </a:lnTo>
                <a:lnTo>
                  <a:pt x="3006683" y="1793689"/>
                </a:lnTo>
                <a:lnTo>
                  <a:pt x="3045308" y="1826371"/>
                </a:lnTo>
                <a:lnTo>
                  <a:pt x="3087760" y="1855915"/>
                </a:lnTo>
                <a:lnTo>
                  <a:pt x="3132785" y="1882643"/>
                </a:lnTo>
                <a:lnTo>
                  <a:pt x="3179129" y="1906878"/>
                </a:lnTo>
                <a:lnTo>
                  <a:pt x="3222528" y="1927499"/>
                </a:lnTo>
                <a:lnTo>
                  <a:pt x="3266880" y="1945925"/>
                </a:lnTo>
                <a:lnTo>
                  <a:pt x="3312065" y="1960782"/>
                </a:lnTo>
                <a:lnTo>
                  <a:pt x="3357961" y="1970694"/>
                </a:lnTo>
                <a:lnTo>
                  <a:pt x="3404447" y="1974289"/>
                </a:lnTo>
                <a:lnTo>
                  <a:pt x="3451401" y="1970191"/>
                </a:lnTo>
                <a:lnTo>
                  <a:pt x="3497225" y="1958291"/>
                </a:lnTo>
                <a:lnTo>
                  <a:pt x="3541478" y="1940535"/>
                </a:lnTo>
                <a:lnTo>
                  <a:pt x="3584586" y="1918840"/>
                </a:lnTo>
                <a:lnTo>
                  <a:pt x="3626977" y="1895124"/>
                </a:lnTo>
                <a:lnTo>
                  <a:pt x="3669078" y="1871303"/>
                </a:lnTo>
                <a:lnTo>
                  <a:pt x="3711314" y="1849296"/>
                </a:lnTo>
                <a:lnTo>
                  <a:pt x="3754113" y="1831018"/>
                </a:lnTo>
                <a:lnTo>
                  <a:pt x="3797902" y="1818389"/>
                </a:lnTo>
                <a:lnTo>
                  <a:pt x="3843107" y="1813325"/>
                </a:lnTo>
                <a:lnTo>
                  <a:pt x="3890155" y="1817743"/>
                </a:lnTo>
                <a:lnTo>
                  <a:pt x="3934490" y="1831983"/>
                </a:lnTo>
                <a:lnTo>
                  <a:pt x="3974565" y="1854147"/>
                </a:lnTo>
                <a:lnTo>
                  <a:pt x="4011630" y="1882048"/>
                </a:lnTo>
                <a:lnTo>
                  <a:pt x="4046937" y="1913496"/>
                </a:lnTo>
                <a:lnTo>
                  <a:pt x="4081737" y="1946304"/>
                </a:lnTo>
                <a:lnTo>
                  <a:pt x="4117280" y="1978282"/>
                </a:lnTo>
                <a:lnTo>
                  <a:pt x="4154817" y="2007242"/>
                </a:lnTo>
                <a:lnTo>
                  <a:pt x="4193839" y="2031230"/>
                </a:lnTo>
                <a:lnTo>
                  <a:pt x="4233935" y="2050592"/>
                </a:lnTo>
                <a:lnTo>
                  <a:pt x="4274855" y="2065450"/>
                </a:lnTo>
                <a:lnTo>
                  <a:pt x="4316345" y="2075928"/>
                </a:lnTo>
                <a:lnTo>
                  <a:pt x="4358153" y="2082149"/>
                </a:lnTo>
                <a:lnTo>
                  <a:pt x="4400025" y="2084234"/>
                </a:lnTo>
                <a:lnTo>
                  <a:pt x="4441710" y="2082309"/>
                </a:lnTo>
                <a:lnTo>
                  <a:pt x="4482955" y="2076494"/>
                </a:lnTo>
                <a:lnTo>
                  <a:pt x="4523506" y="2066913"/>
                </a:lnTo>
                <a:lnTo>
                  <a:pt x="4563112" y="2053690"/>
                </a:lnTo>
                <a:lnTo>
                  <a:pt x="4601519" y="2036947"/>
                </a:lnTo>
                <a:lnTo>
                  <a:pt x="4638476" y="2016807"/>
                </a:lnTo>
                <a:lnTo>
                  <a:pt x="4673728" y="1993393"/>
                </a:lnTo>
                <a:lnTo>
                  <a:pt x="4707025" y="1966828"/>
                </a:lnTo>
                <a:lnTo>
                  <a:pt x="4738112" y="1937235"/>
                </a:lnTo>
                <a:lnTo>
                  <a:pt x="4766737" y="1904737"/>
                </a:lnTo>
                <a:lnTo>
                  <a:pt x="4792648" y="1869457"/>
                </a:lnTo>
                <a:lnTo>
                  <a:pt x="4815592" y="1831518"/>
                </a:lnTo>
                <a:lnTo>
                  <a:pt x="4835316" y="1791042"/>
                </a:lnTo>
                <a:lnTo>
                  <a:pt x="4851568" y="1748153"/>
                </a:lnTo>
                <a:lnTo>
                  <a:pt x="4864094" y="1702974"/>
                </a:lnTo>
                <a:lnTo>
                  <a:pt x="4872643" y="1655627"/>
                </a:lnTo>
                <a:lnTo>
                  <a:pt x="4881734" y="1600055"/>
                </a:lnTo>
                <a:lnTo>
                  <a:pt x="4893835" y="1545632"/>
                </a:lnTo>
                <a:lnTo>
                  <a:pt x="4908662" y="1492875"/>
                </a:lnTo>
                <a:lnTo>
                  <a:pt x="4925930" y="1442301"/>
                </a:lnTo>
                <a:lnTo>
                  <a:pt x="4945354" y="1394427"/>
                </a:lnTo>
                <a:lnTo>
                  <a:pt x="4966648" y="1349770"/>
                </a:lnTo>
                <a:lnTo>
                  <a:pt x="4989528" y="1308848"/>
                </a:lnTo>
                <a:lnTo>
                  <a:pt x="5013709" y="1272176"/>
                </a:lnTo>
                <a:lnTo>
                  <a:pt x="5038905" y="1240273"/>
                </a:lnTo>
                <a:lnTo>
                  <a:pt x="5091206" y="1192839"/>
                </a:lnTo>
                <a:lnTo>
                  <a:pt x="5144149" y="1170682"/>
                </a:lnTo>
                <a:lnTo>
                  <a:pt x="5170149" y="1170375"/>
                </a:lnTo>
                <a:lnTo>
                  <a:pt x="5195456" y="1177938"/>
                </a:lnTo>
                <a:lnTo>
                  <a:pt x="5242846" y="1218744"/>
                </a:lnTo>
                <a:lnTo>
                  <a:pt x="5271056" y="1258664"/>
                </a:lnTo>
                <a:lnTo>
                  <a:pt x="5296610" y="1300007"/>
                </a:lnTo>
                <a:lnTo>
                  <a:pt x="5319874" y="1342583"/>
                </a:lnTo>
                <a:lnTo>
                  <a:pt x="5341211" y="1386202"/>
                </a:lnTo>
                <a:lnTo>
                  <a:pt x="5360985" y="1430674"/>
                </a:lnTo>
                <a:lnTo>
                  <a:pt x="5379560" y="1475808"/>
                </a:lnTo>
                <a:lnTo>
                  <a:pt x="5397300" y="1521413"/>
                </a:lnTo>
                <a:lnTo>
                  <a:pt x="5414570" y="1567299"/>
                </a:lnTo>
                <a:lnTo>
                  <a:pt x="5431733" y="1613276"/>
                </a:lnTo>
                <a:lnTo>
                  <a:pt x="5449154" y="1659152"/>
                </a:lnTo>
                <a:lnTo>
                  <a:pt x="5467195" y="1704738"/>
                </a:lnTo>
                <a:lnTo>
                  <a:pt x="5486222" y="1749843"/>
                </a:lnTo>
                <a:lnTo>
                  <a:pt x="5506599" y="1794277"/>
                </a:lnTo>
                <a:lnTo>
                  <a:pt x="5528688" y="1837849"/>
                </a:lnTo>
                <a:lnTo>
                  <a:pt x="5552856" y="1880368"/>
                </a:lnTo>
                <a:lnTo>
                  <a:pt x="5579015" y="1921145"/>
                </a:lnTo>
                <a:lnTo>
                  <a:pt x="5607189" y="1960249"/>
                </a:lnTo>
                <a:lnTo>
                  <a:pt x="5637291" y="1997621"/>
                </a:lnTo>
                <a:lnTo>
                  <a:pt x="5669239" y="2033204"/>
                </a:lnTo>
                <a:lnTo>
                  <a:pt x="5702946" y="2066941"/>
                </a:lnTo>
                <a:lnTo>
                  <a:pt x="5738329" y="2098773"/>
                </a:lnTo>
                <a:lnTo>
                  <a:pt x="5775303" y="2128642"/>
                </a:lnTo>
                <a:lnTo>
                  <a:pt x="5813783" y="2156490"/>
                </a:lnTo>
                <a:lnTo>
                  <a:pt x="5853685" y="2182261"/>
                </a:lnTo>
                <a:lnTo>
                  <a:pt x="5894924" y="2205895"/>
                </a:lnTo>
                <a:lnTo>
                  <a:pt x="5937415" y="2227335"/>
                </a:lnTo>
                <a:lnTo>
                  <a:pt x="5981075" y="2246523"/>
                </a:lnTo>
                <a:lnTo>
                  <a:pt x="6025818" y="2263401"/>
                </a:lnTo>
                <a:lnTo>
                  <a:pt x="6071560" y="2277912"/>
                </a:lnTo>
                <a:lnTo>
                  <a:pt x="6118216" y="2289997"/>
                </a:lnTo>
                <a:lnTo>
                  <a:pt x="6165702" y="2299599"/>
                </a:lnTo>
              </a:path>
            </a:pathLst>
          </a:custGeom>
          <a:noFill/>
          <a:ln cap="flat" cmpd="sng" w="20725">
            <a:solidFill>
              <a:srgbClr val="FF644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7"/>
          </a:p>
        </p:txBody>
      </p:sp>
      <p:sp>
        <p:nvSpPr>
          <p:cNvPr id="212" name="Google Shape;212;p34"/>
          <p:cNvSpPr txBox="1"/>
          <p:nvPr/>
        </p:nvSpPr>
        <p:spPr>
          <a:xfrm>
            <a:off x="368361" y="2801109"/>
            <a:ext cx="1236900" cy="2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2875">
            <a:spAutoFit/>
          </a:bodyPr>
          <a:lstStyle/>
          <a:p>
            <a:pPr indent="0" lvl="0" marL="251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84">
                <a:latin typeface="Nunito"/>
                <a:ea typeface="Nunito"/>
                <a:cs typeface="Nunito"/>
                <a:sym typeface="Nunito"/>
              </a:rPr>
              <a:t>don’t know how to sample from this</a:t>
            </a:r>
            <a:endParaRPr sz="884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3" name="Google Shape;213;p34"/>
          <p:cNvSpPr/>
          <p:nvPr/>
        </p:nvSpPr>
        <p:spPr>
          <a:xfrm>
            <a:off x="217192" y="2828866"/>
            <a:ext cx="104594" cy="104594"/>
          </a:xfrm>
          <a:custGeom>
            <a:rect b="b" l="l" r="r" t="t"/>
            <a:pathLst>
              <a:path extrusionOk="0" h="529589" w="529590">
                <a:moveTo>
                  <a:pt x="84301" y="297"/>
                </a:moveTo>
                <a:lnTo>
                  <a:pt x="82835" y="297"/>
                </a:lnTo>
                <a:lnTo>
                  <a:pt x="82102" y="562"/>
                </a:lnTo>
                <a:lnTo>
                  <a:pt x="0" y="82661"/>
                </a:lnTo>
                <a:lnTo>
                  <a:pt x="0" y="84462"/>
                </a:lnTo>
                <a:lnTo>
                  <a:pt x="179722" y="264150"/>
                </a:lnTo>
                <a:lnTo>
                  <a:pt x="179694" y="265369"/>
                </a:lnTo>
                <a:lnTo>
                  <a:pt x="0" y="445056"/>
                </a:lnTo>
                <a:lnTo>
                  <a:pt x="0" y="446858"/>
                </a:lnTo>
                <a:lnTo>
                  <a:pt x="82667" y="529518"/>
                </a:lnTo>
                <a:lnTo>
                  <a:pt x="84468" y="529518"/>
                </a:lnTo>
                <a:lnTo>
                  <a:pt x="264149" y="349804"/>
                </a:lnTo>
                <a:lnTo>
                  <a:pt x="434246" y="349804"/>
                </a:lnTo>
                <a:lnTo>
                  <a:pt x="350544" y="266123"/>
                </a:lnTo>
                <a:lnTo>
                  <a:pt x="349811" y="265369"/>
                </a:lnTo>
                <a:lnTo>
                  <a:pt x="349811" y="264150"/>
                </a:lnTo>
                <a:lnTo>
                  <a:pt x="434245" y="179714"/>
                </a:lnTo>
                <a:lnTo>
                  <a:pt x="264180" y="179714"/>
                </a:lnTo>
                <a:lnTo>
                  <a:pt x="85023" y="562"/>
                </a:lnTo>
                <a:lnTo>
                  <a:pt x="84301" y="297"/>
                </a:lnTo>
                <a:close/>
              </a:path>
              <a:path extrusionOk="0" h="529589" w="529590">
                <a:moveTo>
                  <a:pt x="434246" y="349804"/>
                </a:moveTo>
                <a:lnTo>
                  <a:pt x="265384" y="349804"/>
                </a:lnTo>
                <a:lnTo>
                  <a:pt x="445054" y="529518"/>
                </a:lnTo>
                <a:lnTo>
                  <a:pt x="446865" y="529518"/>
                </a:lnTo>
                <a:lnTo>
                  <a:pt x="529523" y="446858"/>
                </a:lnTo>
                <a:lnTo>
                  <a:pt x="529523" y="445056"/>
                </a:lnTo>
                <a:lnTo>
                  <a:pt x="434246" y="349804"/>
                </a:lnTo>
                <a:close/>
              </a:path>
              <a:path extrusionOk="0" h="529589" w="529590">
                <a:moveTo>
                  <a:pt x="446865" y="0"/>
                </a:moveTo>
                <a:lnTo>
                  <a:pt x="445054" y="0"/>
                </a:lnTo>
                <a:lnTo>
                  <a:pt x="265374" y="179714"/>
                </a:lnTo>
                <a:lnTo>
                  <a:pt x="434245" y="179714"/>
                </a:lnTo>
                <a:lnTo>
                  <a:pt x="529512" y="84462"/>
                </a:lnTo>
                <a:lnTo>
                  <a:pt x="529512" y="82661"/>
                </a:lnTo>
                <a:lnTo>
                  <a:pt x="446865" y="0"/>
                </a:lnTo>
                <a:close/>
              </a:path>
            </a:pathLst>
          </a:custGeom>
          <a:solidFill>
            <a:srgbClr val="EE220C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7"/>
          </a:p>
        </p:txBody>
      </p:sp>
      <p:grpSp>
        <p:nvGrpSpPr>
          <p:cNvPr id="214" name="Google Shape;214;p34"/>
          <p:cNvGrpSpPr/>
          <p:nvPr/>
        </p:nvGrpSpPr>
        <p:grpSpPr>
          <a:xfrm rot="5400000">
            <a:off x="505372" y="1947847"/>
            <a:ext cx="451919" cy="34935"/>
            <a:chOff x="8688672" y="3727357"/>
            <a:chExt cx="2283570" cy="176529"/>
          </a:xfrm>
        </p:grpSpPr>
        <p:sp>
          <p:nvSpPr>
            <p:cNvPr id="215" name="Google Shape;215;p34"/>
            <p:cNvSpPr/>
            <p:nvPr/>
          </p:nvSpPr>
          <p:spPr>
            <a:xfrm>
              <a:off x="8688672" y="3815313"/>
              <a:ext cx="2128520" cy="0"/>
            </a:xfrm>
            <a:custGeom>
              <a:rect b="b" l="l" r="r" t="t"/>
              <a:pathLst>
                <a:path extrusionOk="0" h="120000" w="2128520">
                  <a:moveTo>
                    <a:pt x="0" y="0"/>
                  </a:moveTo>
                  <a:lnTo>
                    <a:pt x="2107038" y="0"/>
                  </a:lnTo>
                  <a:lnTo>
                    <a:pt x="2127980" y="0"/>
                  </a:lnTo>
                </a:path>
              </a:pathLst>
            </a:custGeom>
            <a:noFill/>
            <a:ln cap="flat" cmpd="sng" w="8300">
              <a:solidFill>
                <a:srgbClr val="FF93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7"/>
            </a:p>
          </p:txBody>
        </p:sp>
        <p:sp>
          <p:nvSpPr>
            <p:cNvPr id="216" name="Google Shape;216;p34"/>
            <p:cNvSpPr/>
            <p:nvPr/>
          </p:nvSpPr>
          <p:spPr>
            <a:xfrm>
              <a:off x="10795713" y="3727357"/>
              <a:ext cx="176529" cy="176529"/>
            </a:xfrm>
            <a:custGeom>
              <a:rect b="b" l="l" r="r" t="t"/>
              <a:pathLst>
                <a:path extrusionOk="0" h="176529" w="176529">
                  <a:moveTo>
                    <a:pt x="0" y="0"/>
                  </a:moveTo>
                  <a:lnTo>
                    <a:pt x="0" y="175910"/>
                  </a:lnTo>
                  <a:lnTo>
                    <a:pt x="175910" y="879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300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7"/>
            </a:p>
          </p:txBody>
        </p:sp>
      </p:grpSp>
      <p:sp>
        <p:nvSpPr>
          <p:cNvPr id="217" name="Google Shape;217;p34"/>
          <p:cNvSpPr txBox="1"/>
          <p:nvPr/>
        </p:nvSpPr>
        <p:spPr>
          <a:xfrm>
            <a:off x="48862" y="3213929"/>
            <a:ext cx="82440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We know how to sample from a </a:t>
            </a:r>
            <a:r>
              <a:rPr b="1"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simple distribution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(Gaussian noise), but not directly from the </a:t>
            </a:r>
            <a:r>
              <a:rPr b="1"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action distribution </a:t>
            </a:r>
            <a:endParaRPr b="1"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Key idea: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learn to transform noise into samples from the data distribution (here, </a:t>
            </a:r>
            <a:r>
              <a:rPr b="1"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expert actions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)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Instead of predicting a single action, learn a </a:t>
            </a:r>
            <a:r>
              <a:rPr b="1"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vector field 		       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that iteratively denoises toward a valid action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Training: sample action       , noise ​      , interpolate 	​ 			, and predict direction 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Sampling: start from noise and repeatedly denoise to generate an action 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Different noise samples → different valid actions → captures </a:t>
            </a:r>
            <a:r>
              <a:rPr b="1"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multimodal behavior</a:t>
            </a:r>
            <a:endParaRPr sz="12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18" name="Google Shape;218;p34" title="Screenshot 2026-05-02 at 11.40.53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5137" y="3233555"/>
            <a:ext cx="682075" cy="3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4" title="Screenshot 2026-05-02 at 11.41.36 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68212" y="3810329"/>
            <a:ext cx="753000" cy="327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4" title="Screenshot 2026-05-02 at 11.42.00 PM.png"/>
          <p:cNvPicPr preferRelativeResize="0"/>
          <p:nvPr/>
        </p:nvPicPr>
        <p:blipFill rotWithShape="1">
          <a:blip r:embed="rId7">
            <a:alphaModFix/>
          </a:blip>
          <a:srcRect b="0" l="14288" r="0" t="0"/>
          <a:stretch/>
        </p:blipFill>
        <p:spPr>
          <a:xfrm>
            <a:off x="2080307" y="4097667"/>
            <a:ext cx="188075" cy="32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4" title="Screenshot 2026-05-02 at 11.42.34 PM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12209" y="4079191"/>
            <a:ext cx="226241" cy="3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4" title="Screenshot 2026-05-02 at 11.43.08 PM.png"/>
          <p:cNvPicPr preferRelativeResize="0"/>
          <p:nvPr/>
        </p:nvPicPr>
        <p:blipFill rotWithShape="1">
          <a:blip r:embed="rId9">
            <a:alphaModFix/>
          </a:blip>
          <a:srcRect b="29903" l="0" r="0" t="0"/>
          <a:stretch/>
        </p:blipFill>
        <p:spPr>
          <a:xfrm>
            <a:off x="3734918" y="4100279"/>
            <a:ext cx="1428620" cy="23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4" title="Screenshot 2026-05-02 at 11.44.23 PM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92137" y="4061389"/>
            <a:ext cx="256781" cy="292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4" title="Screenshot 2026-05-02 at 11.44.32 PM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87611" y="4088682"/>
            <a:ext cx="225424" cy="27631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4"/>
          <p:cNvSpPr txBox="1"/>
          <p:nvPr/>
        </p:nvSpPr>
        <p:spPr>
          <a:xfrm>
            <a:off x="6768375" y="3989847"/>
            <a:ext cx="256800" cy="4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86250" lIns="86250" spcFirstLastPara="1" rIns="86250" wrap="square" tIns="862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98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rPr>
              <a:t>-</a:t>
            </a:r>
            <a:endParaRPr sz="1698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26" name="Google Shape;226;p34" title="Screenshot 2026-05-02 at 11.45.56 PM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163537" y="4384466"/>
            <a:ext cx="963600" cy="2307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4"/>
          <p:cNvSpPr/>
          <p:nvPr/>
        </p:nvSpPr>
        <p:spPr>
          <a:xfrm>
            <a:off x="99950" y="3151050"/>
            <a:ext cx="8883206" cy="1895707"/>
          </a:xfrm>
          <a:custGeom>
            <a:rect b="b" l="l" r="r" t="t"/>
            <a:pathLst>
              <a:path extrusionOk="0" h="1583054" w="5359400">
                <a:moveTo>
                  <a:pt x="4900585" y="0"/>
                </a:moveTo>
                <a:lnTo>
                  <a:pt x="458754" y="0"/>
                </a:lnTo>
                <a:lnTo>
                  <a:pt x="395314" y="844"/>
                </a:lnTo>
                <a:lnTo>
                  <a:pt x="340544" y="3137"/>
                </a:lnTo>
                <a:lnTo>
                  <a:pt x="293578" y="7601"/>
                </a:lnTo>
                <a:lnTo>
                  <a:pt x="253548" y="14962"/>
                </a:lnTo>
                <a:lnTo>
                  <a:pt x="176270" y="45410"/>
                </a:lnTo>
                <a:lnTo>
                  <a:pt x="136664" y="70705"/>
                </a:lnTo>
                <a:lnTo>
                  <a:pt x="101300" y="101300"/>
                </a:lnTo>
                <a:lnTo>
                  <a:pt x="70705" y="136664"/>
                </a:lnTo>
                <a:lnTo>
                  <a:pt x="45410" y="176270"/>
                </a:lnTo>
                <a:lnTo>
                  <a:pt x="25942" y="219588"/>
                </a:lnTo>
                <a:lnTo>
                  <a:pt x="7601" y="293578"/>
                </a:lnTo>
                <a:lnTo>
                  <a:pt x="3137" y="340544"/>
                </a:lnTo>
                <a:lnTo>
                  <a:pt x="844" y="395314"/>
                </a:lnTo>
                <a:lnTo>
                  <a:pt x="0" y="458754"/>
                </a:lnTo>
                <a:lnTo>
                  <a:pt x="0" y="1124074"/>
                </a:lnTo>
                <a:lnTo>
                  <a:pt x="844" y="1187514"/>
                </a:lnTo>
                <a:lnTo>
                  <a:pt x="3137" y="1242284"/>
                </a:lnTo>
                <a:lnTo>
                  <a:pt x="7601" y="1289250"/>
                </a:lnTo>
                <a:lnTo>
                  <a:pt x="14962" y="1329280"/>
                </a:lnTo>
                <a:lnTo>
                  <a:pt x="45410" y="1406559"/>
                </a:lnTo>
                <a:lnTo>
                  <a:pt x="70705" y="1446164"/>
                </a:lnTo>
                <a:lnTo>
                  <a:pt x="101300" y="1481529"/>
                </a:lnTo>
                <a:lnTo>
                  <a:pt x="136664" y="1512123"/>
                </a:lnTo>
                <a:lnTo>
                  <a:pt x="176270" y="1537419"/>
                </a:lnTo>
                <a:lnTo>
                  <a:pt x="219588" y="1556887"/>
                </a:lnTo>
                <a:lnTo>
                  <a:pt x="293578" y="1575228"/>
                </a:lnTo>
                <a:lnTo>
                  <a:pt x="340544" y="1579692"/>
                </a:lnTo>
                <a:lnTo>
                  <a:pt x="395314" y="1581985"/>
                </a:lnTo>
                <a:lnTo>
                  <a:pt x="458754" y="1582829"/>
                </a:lnTo>
                <a:lnTo>
                  <a:pt x="4900585" y="1582829"/>
                </a:lnTo>
                <a:lnTo>
                  <a:pt x="4964026" y="1581985"/>
                </a:lnTo>
                <a:lnTo>
                  <a:pt x="5018795" y="1579692"/>
                </a:lnTo>
                <a:lnTo>
                  <a:pt x="5065761" y="1575228"/>
                </a:lnTo>
                <a:lnTo>
                  <a:pt x="5105791" y="1567867"/>
                </a:lnTo>
                <a:lnTo>
                  <a:pt x="5183070" y="1537419"/>
                </a:lnTo>
                <a:lnTo>
                  <a:pt x="5222675" y="1512123"/>
                </a:lnTo>
                <a:lnTo>
                  <a:pt x="5258040" y="1481529"/>
                </a:lnTo>
                <a:lnTo>
                  <a:pt x="5288634" y="1446164"/>
                </a:lnTo>
                <a:lnTo>
                  <a:pt x="5313930" y="1406559"/>
                </a:lnTo>
                <a:lnTo>
                  <a:pt x="5333398" y="1363240"/>
                </a:lnTo>
                <a:lnTo>
                  <a:pt x="5351739" y="1289250"/>
                </a:lnTo>
                <a:lnTo>
                  <a:pt x="5356203" y="1242284"/>
                </a:lnTo>
                <a:lnTo>
                  <a:pt x="5358496" y="1187514"/>
                </a:lnTo>
                <a:lnTo>
                  <a:pt x="5359341" y="1124074"/>
                </a:lnTo>
                <a:lnTo>
                  <a:pt x="5359341" y="458754"/>
                </a:lnTo>
                <a:lnTo>
                  <a:pt x="5358496" y="395314"/>
                </a:lnTo>
                <a:lnTo>
                  <a:pt x="5356203" y="340544"/>
                </a:lnTo>
                <a:lnTo>
                  <a:pt x="5351739" y="293578"/>
                </a:lnTo>
                <a:lnTo>
                  <a:pt x="5344378" y="253548"/>
                </a:lnTo>
                <a:lnTo>
                  <a:pt x="5313930" y="176270"/>
                </a:lnTo>
                <a:lnTo>
                  <a:pt x="5288634" y="136664"/>
                </a:lnTo>
                <a:lnTo>
                  <a:pt x="5258040" y="101300"/>
                </a:lnTo>
                <a:lnTo>
                  <a:pt x="5222675" y="70705"/>
                </a:lnTo>
                <a:lnTo>
                  <a:pt x="5183070" y="45410"/>
                </a:lnTo>
                <a:lnTo>
                  <a:pt x="5139752" y="25942"/>
                </a:lnTo>
                <a:lnTo>
                  <a:pt x="5065761" y="7601"/>
                </a:lnTo>
                <a:lnTo>
                  <a:pt x="5018795" y="3137"/>
                </a:lnTo>
                <a:lnTo>
                  <a:pt x="4964026" y="844"/>
                </a:lnTo>
                <a:lnTo>
                  <a:pt x="4900585" y="0"/>
                </a:lnTo>
                <a:close/>
              </a:path>
            </a:pathLst>
          </a:custGeom>
          <a:solidFill>
            <a:srgbClr val="00A89D">
              <a:alpha val="2235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 txBox="1"/>
          <p:nvPr>
            <p:ph type="title"/>
          </p:nvPr>
        </p:nvSpPr>
        <p:spPr>
          <a:xfrm>
            <a:off x="275478" y="268355"/>
            <a:ext cx="8068200" cy="354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Nunito"/>
                <a:ea typeface="Nunito"/>
                <a:cs typeface="Nunito"/>
                <a:sym typeface="Nunito"/>
              </a:rPr>
              <a:t>Flow Matching Refresher</a:t>
            </a:r>
            <a:endParaRPr sz="23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33" name="Google Shape;233;p35" title="Screenshot 2026-05-10 at 8.24.13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55750"/>
            <a:ext cx="2214781" cy="65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5" title="Screenshot 2026-05-10 at 8.24.23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4125" y="1179104"/>
            <a:ext cx="3249555" cy="671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5" title="Screenshot 2026-05-10 at 8.24.34 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5278" y="3367329"/>
            <a:ext cx="4356948" cy="7766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6" name="Google Shape;236;p35"/>
          <p:cNvCxnSpPr/>
          <p:nvPr/>
        </p:nvCxnSpPr>
        <p:spPr>
          <a:xfrm>
            <a:off x="1620939" y="1655750"/>
            <a:ext cx="341400" cy="0"/>
          </a:xfrm>
          <a:prstGeom prst="straightConnector1">
            <a:avLst/>
          </a:prstGeom>
          <a:noFill/>
          <a:ln cap="flat" cmpd="sng" w="19050">
            <a:solidFill>
              <a:srgbClr val="1B76B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7" name="Google Shape;237;p35"/>
          <p:cNvCxnSpPr/>
          <p:nvPr/>
        </p:nvCxnSpPr>
        <p:spPr>
          <a:xfrm>
            <a:off x="5280264" y="1748668"/>
            <a:ext cx="702900" cy="0"/>
          </a:xfrm>
          <a:prstGeom prst="straightConnector1">
            <a:avLst/>
          </a:prstGeom>
          <a:noFill/>
          <a:ln cap="flat" cmpd="sng" w="19050">
            <a:solidFill>
              <a:srgbClr val="CB297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8" name="Google Shape;238;p35"/>
          <p:cNvCxnSpPr/>
          <p:nvPr/>
        </p:nvCxnSpPr>
        <p:spPr>
          <a:xfrm>
            <a:off x="1054789" y="1655750"/>
            <a:ext cx="274500" cy="0"/>
          </a:xfrm>
          <a:prstGeom prst="straightConnector1">
            <a:avLst/>
          </a:prstGeom>
          <a:noFill/>
          <a:ln cap="flat" cmpd="sng" w="19050">
            <a:solidFill>
              <a:srgbClr val="4BAC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9" name="Google Shape;239;p35"/>
          <p:cNvCxnSpPr/>
          <p:nvPr/>
        </p:nvCxnSpPr>
        <p:spPr>
          <a:xfrm>
            <a:off x="2014400" y="1716250"/>
            <a:ext cx="244500" cy="0"/>
          </a:xfrm>
          <a:prstGeom prst="straightConnector1">
            <a:avLst/>
          </a:prstGeom>
          <a:noFill/>
          <a:ln cap="flat" cmpd="sng" w="19050">
            <a:solidFill>
              <a:srgbClr val="FF93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0" name="Google Shape;240;p35"/>
          <p:cNvSpPr txBox="1"/>
          <p:nvPr/>
        </p:nvSpPr>
        <p:spPr>
          <a:xfrm>
            <a:off x="93925" y="1903875"/>
            <a:ext cx="43827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●"/>
            </a:pPr>
            <a:r>
              <a:rPr lang="en" sz="1000">
                <a:solidFill>
                  <a:srgbClr val="CB297B"/>
                </a:solidFill>
                <a:latin typeface="Nunito"/>
                <a:ea typeface="Nunito"/>
                <a:cs typeface="Nunito"/>
                <a:sym typeface="Nunito"/>
              </a:rPr>
              <a:t>the rate of change of the action as we remove noise</a:t>
            </a:r>
            <a:endParaRPr sz="1000">
              <a:solidFill>
                <a:srgbClr val="CB297B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●"/>
            </a:pPr>
            <a:r>
              <a:rPr lang="en" sz="1000">
                <a:solidFill>
                  <a:srgbClr val="00A89D"/>
                </a:solidFill>
                <a:latin typeface="Nunito"/>
                <a:ea typeface="Nunito"/>
                <a:cs typeface="Nunito"/>
                <a:sym typeface="Nunito"/>
              </a:rPr>
              <a:t>learned network that predicts which direction to denoise</a:t>
            </a:r>
            <a:endParaRPr sz="1000">
              <a:solidFill>
                <a:srgbClr val="00A89D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●"/>
            </a:pPr>
            <a:r>
              <a:rPr lang="en" sz="1000">
                <a:solidFill>
                  <a:srgbClr val="9900FF"/>
                </a:solidFill>
                <a:latin typeface="Nunito"/>
                <a:ea typeface="Nunito"/>
                <a:cs typeface="Nunito"/>
                <a:sym typeface="Nunito"/>
              </a:rPr>
              <a:t>the state we're taking action in</a:t>
            </a:r>
            <a:endParaRPr sz="1000">
              <a:solidFill>
                <a:srgbClr val="9900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●"/>
            </a:pPr>
            <a:r>
              <a:rPr lang="en" sz="1000">
                <a:solidFill>
                  <a:srgbClr val="1B76BB"/>
                </a:solidFill>
                <a:latin typeface="Nunito"/>
                <a:ea typeface="Nunito"/>
                <a:cs typeface="Nunito"/>
                <a:sym typeface="Nunito"/>
              </a:rPr>
              <a:t>the partially denoised action at noise level τ</a:t>
            </a:r>
            <a:endParaRPr sz="1000">
              <a:solidFill>
                <a:srgbClr val="1B76BB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●"/>
            </a:pPr>
            <a:r>
              <a:rPr lang="en" sz="1000">
                <a:solidFill>
                  <a:srgbClr val="FF9300"/>
                </a:solidFill>
                <a:latin typeface="Nunito"/>
                <a:ea typeface="Nunito"/>
                <a:cs typeface="Nunito"/>
                <a:sym typeface="Nunito"/>
              </a:rPr>
              <a:t>timestep: how much noise is left (τ=0 is pure noise)</a:t>
            </a:r>
            <a:endParaRPr sz="1000">
              <a:solidFill>
                <a:srgbClr val="FF93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241" name="Google Shape;241;p35"/>
          <p:cNvCxnSpPr/>
          <p:nvPr/>
        </p:nvCxnSpPr>
        <p:spPr>
          <a:xfrm>
            <a:off x="1329289" y="1716250"/>
            <a:ext cx="284100" cy="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2" name="Google Shape;242;p35"/>
          <p:cNvSpPr txBox="1"/>
          <p:nvPr/>
        </p:nvSpPr>
        <p:spPr>
          <a:xfrm>
            <a:off x="4572000" y="1936293"/>
            <a:ext cx="4382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●"/>
            </a:pPr>
            <a:r>
              <a:rPr lang="en" sz="1000">
                <a:solidFill>
                  <a:srgbClr val="CB297B"/>
                </a:solidFill>
                <a:latin typeface="Nunito"/>
                <a:ea typeface="Nunito"/>
                <a:cs typeface="Nunito"/>
                <a:sym typeface="Nunito"/>
              </a:rPr>
              <a:t>output: action at next denoising step (τ+1/n = slightly less noisy)</a:t>
            </a:r>
            <a:endParaRPr sz="1000">
              <a:solidFill>
                <a:srgbClr val="CB297B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●"/>
            </a:pPr>
            <a:r>
              <a:rPr lang="en" sz="1000">
                <a:solidFill>
                  <a:srgbClr val="00A89D"/>
                </a:solidFill>
                <a:latin typeface="Nunito"/>
                <a:ea typeface="Nunito"/>
                <a:cs typeface="Nunito"/>
                <a:sym typeface="Nunito"/>
              </a:rPr>
              <a:t>input: current noisy action (at noise level τ)</a:t>
            </a:r>
            <a:endParaRPr sz="1000">
              <a:solidFill>
                <a:srgbClr val="00A89D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●"/>
            </a:pPr>
            <a:r>
              <a:rPr lang="en" sz="1000">
                <a:solidFill>
                  <a:srgbClr val="9900FF"/>
                </a:solidFill>
                <a:latin typeface="Nunito"/>
                <a:ea typeface="Nunito"/>
                <a:cs typeface="Nunito"/>
                <a:sym typeface="Nunito"/>
              </a:rPr>
              <a:t>step size: we take n total steps from pure noise → clean action, so each step moves 1/n of the way</a:t>
            </a:r>
            <a:endParaRPr sz="1000">
              <a:solidFill>
                <a:srgbClr val="9900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●"/>
            </a:pPr>
            <a:r>
              <a:rPr lang="en" sz="1000">
                <a:solidFill>
                  <a:srgbClr val="1B76BB"/>
                </a:solidFill>
                <a:latin typeface="Nunito"/>
                <a:ea typeface="Nunito"/>
                <a:cs typeface="Nunito"/>
                <a:sym typeface="Nunito"/>
              </a:rPr>
              <a:t>velocity: network predicts velocity vector from starting noise to target clean action</a:t>
            </a:r>
            <a:endParaRPr sz="1000">
              <a:solidFill>
                <a:srgbClr val="FF93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243" name="Google Shape;243;p35"/>
          <p:cNvCxnSpPr/>
          <p:nvPr/>
        </p:nvCxnSpPr>
        <p:spPr>
          <a:xfrm>
            <a:off x="6186939" y="1748668"/>
            <a:ext cx="364500" cy="0"/>
          </a:xfrm>
          <a:prstGeom prst="straightConnector1">
            <a:avLst/>
          </a:prstGeom>
          <a:noFill/>
          <a:ln cap="flat" cmpd="sng" w="19050">
            <a:solidFill>
              <a:srgbClr val="4BAC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4" name="Google Shape;244;p35"/>
          <p:cNvCxnSpPr/>
          <p:nvPr/>
        </p:nvCxnSpPr>
        <p:spPr>
          <a:xfrm>
            <a:off x="6762214" y="1765379"/>
            <a:ext cx="284100" cy="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5" name="Google Shape;245;p35"/>
          <p:cNvCxnSpPr/>
          <p:nvPr/>
        </p:nvCxnSpPr>
        <p:spPr>
          <a:xfrm>
            <a:off x="7037959" y="1688168"/>
            <a:ext cx="1167600" cy="0"/>
          </a:xfrm>
          <a:prstGeom prst="straightConnector1">
            <a:avLst/>
          </a:prstGeom>
          <a:noFill/>
          <a:ln cap="flat" cmpd="sng" w="19050">
            <a:solidFill>
              <a:srgbClr val="1B76B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6" name="Google Shape;246;p35"/>
          <p:cNvCxnSpPr/>
          <p:nvPr/>
        </p:nvCxnSpPr>
        <p:spPr>
          <a:xfrm>
            <a:off x="4403709" y="3907318"/>
            <a:ext cx="1098900" cy="0"/>
          </a:xfrm>
          <a:prstGeom prst="straightConnector1">
            <a:avLst/>
          </a:prstGeom>
          <a:noFill/>
          <a:ln cap="flat" cmpd="sng" w="19050">
            <a:solidFill>
              <a:srgbClr val="1B76B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7" name="Google Shape;247;p35"/>
          <p:cNvCxnSpPr/>
          <p:nvPr/>
        </p:nvCxnSpPr>
        <p:spPr>
          <a:xfrm>
            <a:off x="5719421" y="3881253"/>
            <a:ext cx="834600" cy="0"/>
          </a:xfrm>
          <a:prstGeom prst="straightConnector1">
            <a:avLst/>
          </a:prstGeom>
          <a:noFill/>
          <a:ln cap="flat" cmpd="sng" w="19050">
            <a:solidFill>
              <a:srgbClr val="CB297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8" name="Google Shape;248;p35"/>
          <p:cNvCxnSpPr/>
          <p:nvPr/>
        </p:nvCxnSpPr>
        <p:spPr>
          <a:xfrm>
            <a:off x="6561749" y="3948070"/>
            <a:ext cx="158700" cy="0"/>
          </a:xfrm>
          <a:prstGeom prst="straightConnector1">
            <a:avLst/>
          </a:prstGeom>
          <a:noFill/>
          <a:ln cap="flat" cmpd="sng" w="19050">
            <a:solidFill>
              <a:srgbClr val="FF93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9" name="Google Shape;249;p35"/>
          <p:cNvCxnSpPr/>
          <p:nvPr/>
        </p:nvCxnSpPr>
        <p:spPr>
          <a:xfrm>
            <a:off x="3717789" y="4082768"/>
            <a:ext cx="690300" cy="0"/>
          </a:xfrm>
          <a:prstGeom prst="straightConnector1">
            <a:avLst/>
          </a:prstGeom>
          <a:noFill/>
          <a:ln cap="flat" cmpd="sng" w="19050">
            <a:solidFill>
              <a:srgbClr val="4BAC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0" name="Google Shape;250;p35"/>
          <p:cNvCxnSpPr/>
          <p:nvPr/>
        </p:nvCxnSpPr>
        <p:spPr>
          <a:xfrm>
            <a:off x="3433689" y="3982518"/>
            <a:ext cx="284100" cy="0"/>
          </a:xfrm>
          <a:prstGeom prst="straightConnector1">
            <a:avLst/>
          </a:prstGeom>
          <a:noFill/>
          <a:ln cap="flat" cmpd="sng" w="19050">
            <a:solidFill>
              <a:srgbClr val="9900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1" name="Google Shape;251;p35"/>
          <p:cNvSpPr txBox="1"/>
          <p:nvPr/>
        </p:nvSpPr>
        <p:spPr>
          <a:xfrm>
            <a:off x="2362200" y="4250054"/>
            <a:ext cx="4382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●"/>
            </a:pPr>
            <a:r>
              <a:rPr lang="en" sz="1000">
                <a:solidFill>
                  <a:srgbClr val="9900FF"/>
                </a:solidFill>
                <a:latin typeface="Nunito"/>
                <a:ea typeface="Nunito"/>
                <a:cs typeface="Nunito"/>
                <a:sym typeface="Nunito"/>
              </a:rPr>
              <a:t>average loss over the full dataset</a:t>
            </a:r>
            <a:endParaRPr sz="1000">
              <a:solidFill>
                <a:srgbClr val="9900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●"/>
            </a:pPr>
            <a:r>
              <a:rPr lang="en" sz="1000">
                <a:solidFill>
                  <a:srgbClr val="00A89D"/>
                </a:solidFill>
                <a:latin typeface="Nunito"/>
                <a:ea typeface="Nunito"/>
                <a:cs typeface="Nunito"/>
                <a:sym typeface="Nunito"/>
              </a:rPr>
              <a:t>expert state-action demonstrations</a:t>
            </a:r>
            <a:endParaRPr sz="1000">
              <a:solidFill>
                <a:srgbClr val="00A89D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●"/>
            </a:pPr>
            <a:r>
              <a:rPr lang="en" sz="1000">
                <a:solidFill>
                  <a:srgbClr val="CB297B"/>
                </a:solidFill>
                <a:latin typeface="Nunito"/>
                <a:ea typeface="Nunito"/>
                <a:cs typeface="Nunito"/>
                <a:sym typeface="Nunito"/>
              </a:rPr>
              <a:t>ground-truth velocity from noisy action → expert action</a:t>
            </a:r>
            <a:endParaRPr sz="1000">
              <a:solidFill>
                <a:srgbClr val="CB297B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"/>
              <a:buChar char="●"/>
            </a:pPr>
            <a:r>
              <a:rPr lang="en" sz="1000">
                <a:solidFill>
                  <a:srgbClr val="FF9300"/>
                </a:solidFill>
                <a:latin typeface="Nunito"/>
                <a:ea typeface="Nunito"/>
                <a:cs typeface="Nunito"/>
                <a:sym typeface="Nunito"/>
              </a:rPr>
              <a:t>squared error between predicted and true denoising velocity</a:t>
            </a:r>
            <a:endParaRPr sz="1000">
              <a:solidFill>
                <a:srgbClr val="FF93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cxnSp>
        <p:nvCxnSpPr>
          <p:cNvPr id="252" name="Google Shape;252;p35"/>
          <p:cNvCxnSpPr/>
          <p:nvPr/>
        </p:nvCxnSpPr>
        <p:spPr>
          <a:xfrm>
            <a:off x="220189" y="1809300"/>
            <a:ext cx="641100" cy="0"/>
          </a:xfrm>
          <a:prstGeom prst="straightConnector1">
            <a:avLst/>
          </a:prstGeom>
          <a:noFill/>
          <a:ln cap="flat" cmpd="sng" w="19050">
            <a:solidFill>
              <a:srgbClr val="CB297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3" name="Google Shape;253;p35"/>
          <p:cNvSpPr txBox="1"/>
          <p:nvPr/>
        </p:nvSpPr>
        <p:spPr>
          <a:xfrm>
            <a:off x="2307100" y="3060328"/>
            <a:ext cx="4713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highlight>
                  <a:srgbClr val="C2DDEC"/>
                </a:highlight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lang="en" sz="1300">
                <a:solidFill>
                  <a:schemeClr val="dk1"/>
                </a:solidFill>
                <a:highlight>
                  <a:srgbClr val="C2DDEC"/>
                </a:highlight>
                <a:latin typeface="Nunito"/>
                <a:ea typeface="Nunito"/>
                <a:cs typeface="Nunito"/>
                <a:sym typeface="Nunito"/>
              </a:rPr>
              <a:t>Flow matching loss:</a:t>
            </a:r>
            <a:endParaRPr b="1" sz="1300">
              <a:solidFill>
                <a:schemeClr val="dk1"/>
              </a:solidFill>
              <a:highlight>
                <a:srgbClr val="C2DDEC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4" name="Google Shape;254;p35"/>
          <p:cNvSpPr txBox="1"/>
          <p:nvPr/>
        </p:nvSpPr>
        <p:spPr>
          <a:xfrm>
            <a:off x="4487550" y="851199"/>
            <a:ext cx="4713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highlight>
                  <a:srgbClr val="C2DDEC"/>
                </a:highlight>
                <a:latin typeface="Nunito"/>
                <a:ea typeface="Nunito"/>
                <a:cs typeface="Nunito"/>
                <a:sym typeface="Nunito"/>
              </a:rPr>
              <a:t> Flow matching Euler integration update rule </a:t>
            </a:r>
            <a:r>
              <a:rPr b="1" lang="en" sz="1000">
                <a:solidFill>
                  <a:schemeClr val="dk1"/>
                </a:solidFill>
                <a:highlight>
                  <a:srgbClr val="C2DDEC"/>
                </a:highlight>
                <a:latin typeface="Nunito"/>
                <a:ea typeface="Nunito"/>
                <a:cs typeface="Nunito"/>
                <a:sym typeface="Nunito"/>
              </a:rPr>
              <a:t>(for n steps)</a:t>
            </a:r>
            <a:r>
              <a:rPr b="1" lang="en" sz="1300">
                <a:solidFill>
                  <a:schemeClr val="dk1"/>
                </a:solidFill>
                <a:highlight>
                  <a:srgbClr val="C2DDEC"/>
                </a:highlight>
                <a:latin typeface="Nunito"/>
                <a:ea typeface="Nunito"/>
                <a:cs typeface="Nunito"/>
                <a:sym typeface="Nunito"/>
              </a:rPr>
              <a:t>:  </a:t>
            </a:r>
            <a:endParaRPr b="1" sz="1300">
              <a:solidFill>
                <a:schemeClr val="dk1"/>
              </a:solidFill>
              <a:highlight>
                <a:srgbClr val="C2DDEC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55" name="Google Shape;255;p35"/>
          <p:cNvSpPr txBox="1"/>
          <p:nvPr/>
        </p:nvSpPr>
        <p:spPr>
          <a:xfrm>
            <a:off x="152400" y="840847"/>
            <a:ext cx="4713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highlight>
                  <a:srgbClr val="C2DDEC"/>
                </a:highlight>
                <a:latin typeface="Nunito"/>
                <a:ea typeface="Nunito"/>
                <a:cs typeface="Nunito"/>
                <a:sym typeface="Nunito"/>
              </a:rPr>
              <a:t>ODE for Flow Matching:</a:t>
            </a:r>
            <a:endParaRPr b="1" sz="1300">
              <a:solidFill>
                <a:schemeClr val="dk1"/>
              </a:solidFill>
              <a:highlight>
                <a:srgbClr val="C2DDEC"/>
              </a:highlight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$PPTXTitle" id="260" name="Google Shape;260;p36"/>
          <p:cNvSpPr txBox="1"/>
          <p:nvPr>
            <p:ph type="title"/>
          </p:nvPr>
        </p:nvSpPr>
        <p:spPr>
          <a:xfrm>
            <a:off x="275478" y="268355"/>
            <a:ext cx="806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Nunito"/>
                <a:ea typeface="Nunito"/>
                <a:cs typeface="Nunito"/>
                <a:sym typeface="Nunito"/>
              </a:rPr>
              <a:t>What can go wrong in imitation learning?</a:t>
            </a:r>
            <a:endParaRPr sz="23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1" name="Google Shape;261;p36"/>
          <p:cNvSpPr txBox="1"/>
          <p:nvPr/>
        </p:nvSpPr>
        <p:spPr>
          <a:xfrm>
            <a:off x="290482" y="1263914"/>
            <a:ext cx="3238500" cy="22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52">
                <a:latin typeface="Nunito"/>
                <a:ea typeface="Nunito"/>
                <a:cs typeface="Nunito"/>
                <a:sym typeface="Nunito"/>
              </a:rPr>
              <a:t>Supervised learning of behavior</a:t>
            </a:r>
            <a:endParaRPr b="1" sz="1452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2" name="Google Shape;262;p36"/>
          <p:cNvSpPr txBox="1"/>
          <p:nvPr/>
        </p:nvSpPr>
        <p:spPr>
          <a:xfrm>
            <a:off x="1905010" y="1543131"/>
            <a:ext cx="2658900" cy="17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4675">
            <a:spAutoFit/>
          </a:bodyPr>
          <a:lstStyle/>
          <a:p>
            <a:pPr indent="0" lvl="0" marL="21694" marR="260332" rtl="0" algn="l">
              <a:lnSpc>
                <a:spcPct val="1133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2">
                <a:latin typeface="Nunito"/>
                <a:ea typeface="Nunito"/>
                <a:cs typeface="Nunito"/>
                <a:sym typeface="Nunito"/>
              </a:rPr>
              <a:t>Predicted actions affect next state.</a:t>
            </a:r>
            <a:endParaRPr sz="1452">
              <a:latin typeface="Nunito"/>
              <a:ea typeface="Nunito"/>
              <a:cs typeface="Nunito"/>
              <a:sym typeface="Nunito"/>
            </a:endParaRPr>
          </a:p>
          <a:p>
            <a:pPr indent="0" lvl="0" marL="21694" marR="357957" rtl="0" algn="l">
              <a:lnSpc>
                <a:spcPct val="113300"/>
              </a:lnSpc>
              <a:spcBef>
                <a:spcPts val="769"/>
              </a:spcBef>
              <a:spcAft>
                <a:spcPts val="0"/>
              </a:spcAft>
              <a:buNone/>
            </a:pPr>
            <a:r>
              <a:rPr lang="en" sz="1452">
                <a:latin typeface="Nunito"/>
                <a:ea typeface="Nunito"/>
                <a:cs typeface="Nunito"/>
                <a:sym typeface="Nunito"/>
              </a:rPr>
              <a:t>Errors can lead to drift away from the data distribution:</a:t>
            </a:r>
            <a:endParaRPr sz="1452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854"/>
              </a:spcBef>
              <a:spcAft>
                <a:spcPts val="0"/>
              </a:spcAft>
              <a:buNone/>
            </a:pPr>
            <a:r>
              <a:rPr b="1" lang="en" sz="1452">
                <a:latin typeface="Nunito"/>
                <a:ea typeface="Nunito"/>
                <a:cs typeface="Nunito"/>
                <a:sym typeface="Nunito"/>
              </a:rPr>
              <a:t>Errors can then compound</a:t>
            </a:r>
            <a:endParaRPr b="1" sz="1452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63" name="Google Shape;263;p36"/>
          <p:cNvSpPr txBox="1"/>
          <p:nvPr/>
        </p:nvSpPr>
        <p:spPr>
          <a:xfrm>
            <a:off x="1142185" y="3662378"/>
            <a:ext cx="1674000" cy="2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5175">
            <a:spAutoFit/>
          </a:bodyPr>
          <a:lstStyle/>
          <a:p>
            <a:pPr indent="0" lvl="0" marL="1084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23"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baseline="-25000" i="1" lang="en" sz="1708">
                <a:latin typeface="Times New Roman"/>
                <a:ea typeface="Times New Roman"/>
                <a:cs typeface="Times New Roman"/>
                <a:sym typeface="Times New Roman"/>
              </a:rPr>
              <a:t>expert</a:t>
            </a:r>
            <a:r>
              <a:rPr lang="en" sz="1623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b="1" lang="en" sz="1623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" sz="1623">
                <a:latin typeface="Cambria"/>
                <a:ea typeface="Cambria"/>
                <a:cs typeface="Cambria"/>
                <a:sym typeface="Cambria"/>
              </a:rPr>
              <a:t>) ≠ </a:t>
            </a:r>
            <a:r>
              <a:rPr i="1" lang="en" sz="1623"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baseline="-25000" i="1" lang="en" sz="1708">
                <a:latin typeface="Times New Roman"/>
                <a:ea typeface="Times New Roman"/>
                <a:cs typeface="Times New Roman"/>
                <a:sym typeface="Times New Roman"/>
              </a:rPr>
              <a:t>π</a:t>
            </a:r>
            <a:r>
              <a:rPr lang="en" sz="1623"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b="1" lang="en" sz="1623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" sz="1623">
                <a:latin typeface="Cambria"/>
                <a:ea typeface="Cambria"/>
                <a:cs typeface="Cambria"/>
                <a:sym typeface="Cambria"/>
              </a:rPr>
              <a:t>)</a:t>
            </a:r>
            <a:endParaRPr sz="1623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4" name="Google Shape;264;p36"/>
          <p:cNvSpPr txBox="1"/>
          <p:nvPr/>
        </p:nvSpPr>
        <p:spPr>
          <a:xfrm>
            <a:off x="5209275" y="1164425"/>
            <a:ext cx="3536400" cy="13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00150">
            <a:spAutoFit/>
          </a:bodyPr>
          <a:lstStyle/>
          <a:p>
            <a:pPr indent="0" lvl="0" marL="1084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52">
                <a:latin typeface="Nunito"/>
                <a:ea typeface="Nunito"/>
                <a:cs typeface="Nunito"/>
                <a:sym typeface="Nunito"/>
              </a:rPr>
              <a:t>Solutions:</a:t>
            </a:r>
            <a:endParaRPr b="1" sz="1452">
              <a:latin typeface="Nunito"/>
              <a:ea typeface="Nunito"/>
              <a:cs typeface="Nunito"/>
              <a:sym typeface="Nunito"/>
            </a:endParaRPr>
          </a:p>
          <a:p>
            <a:pPr indent="-276604" lvl="0" marL="336263" marR="141013" rtl="0" algn="l">
              <a:lnSpc>
                <a:spcPct val="113300"/>
              </a:lnSpc>
              <a:spcBef>
                <a:spcPts val="512"/>
              </a:spcBef>
              <a:spcAft>
                <a:spcPts val="0"/>
              </a:spcAft>
              <a:buSzPts val="1452"/>
              <a:buFont typeface="Nunito"/>
              <a:buAutoNum type="arabicPeriod"/>
            </a:pPr>
            <a:r>
              <a:rPr lang="en" sz="1452">
                <a:latin typeface="Nunito"/>
                <a:ea typeface="Nunito"/>
                <a:cs typeface="Nunito"/>
                <a:sym typeface="Nunito"/>
              </a:rPr>
              <a:t>Collect A LOT of demo data &amp; 	hope for the best.</a:t>
            </a:r>
            <a:endParaRPr sz="1452">
              <a:latin typeface="Nunito"/>
              <a:ea typeface="Nunito"/>
              <a:cs typeface="Nunito"/>
              <a:sym typeface="Nunito"/>
            </a:endParaRPr>
          </a:p>
          <a:p>
            <a:pPr indent="-276604" lvl="0" marL="336263" rtl="0" algn="l">
              <a:lnSpc>
                <a:spcPct val="100000"/>
              </a:lnSpc>
              <a:spcBef>
                <a:spcPts val="512"/>
              </a:spcBef>
              <a:spcAft>
                <a:spcPts val="0"/>
              </a:spcAft>
              <a:buSzPts val="1452"/>
              <a:buFont typeface="Nunito"/>
              <a:buAutoNum type="arabicPeriod"/>
            </a:pPr>
            <a:r>
              <a:rPr lang="en" sz="1452">
                <a:latin typeface="Nunito"/>
                <a:ea typeface="Nunito"/>
                <a:cs typeface="Nunito"/>
                <a:sym typeface="Nunito"/>
              </a:rPr>
              <a:t>Collect </a:t>
            </a:r>
            <a:r>
              <a:rPr lang="en" sz="1452">
                <a:solidFill>
                  <a:srgbClr val="FF9300"/>
                </a:solidFill>
                <a:latin typeface="Nunito"/>
                <a:ea typeface="Nunito"/>
                <a:cs typeface="Nunito"/>
                <a:sym typeface="Nunito"/>
              </a:rPr>
              <a:t>corrective behavior data </a:t>
            </a:r>
            <a:endParaRPr baseline="-25000" sz="1196">
              <a:latin typeface="Nunito"/>
              <a:ea typeface="Nunito"/>
              <a:cs typeface="Nunito"/>
              <a:sym typeface="Nunito"/>
            </a:endParaRPr>
          </a:p>
          <a:p>
            <a:pPr indent="0" lvl="0" marL="43388" rtl="0" algn="ctr">
              <a:lnSpc>
                <a:spcPct val="100000"/>
              </a:lnSpc>
              <a:spcBef>
                <a:spcPts val="85"/>
              </a:spcBef>
              <a:spcAft>
                <a:spcPts val="0"/>
              </a:spcAft>
              <a:buNone/>
            </a:pPr>
            <a:r>
              <a:t/>
            </a:r>
            <a:endParaRPr sz="1196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65" name="Google Shape;265;p36" title="Screenshot 2026-05-02 at 11.51.39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808" y="1624365"/>
            <a:ext cx="1362128" cy="139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6" title="Screenshot 2026-05-02 at 11.51.51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5349" y="2346476"/>
            <a:ext cx="1793576" cy="13938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7" name="Google Shape;267;p36"/>
          <p:cNvCxnSpPr/>
          <p:nvPr/>
        </p:nvCxnSpPr>
        <p:spPr>
          <a:xfrm flipH="1">
            <a:off x="6093604" y="3604087"/>
            <a:ext cx="733200" cy="3015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68" name="Google Shape;268;p36"/>
          <p:cNvCxnSpPr/>
          <p:nvPr/>
        </p:nvCxnSpPr>
        <p:spPr>
          <a:xfrm rot="10800000">
            <a:off x="6826804" y="3604087"/>
            <a:ext cx="733200" cy="301500"/>
          </a:xfrm>
          <a:prstGeom prst="straightConnector1">
            <a:avLst/>
          </a:prstGeom>
          <a:noFill/>
          <a:ln cap="flat" cmpd="sng" w="19050">
            <a:solidFill>
              <a:schemeClr val="accent6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269" name="Google Shape;269;p36"/>
          <p:cNvSpPr txBox="1"/>
          <p:nvPr/>
        </p:nvSpPr>
        <p:spPr>
          <a:xfrm>
            <a:off x="4418424" y="4034725"/>
            <a:ext cx="2217000" cy="9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Nunito"/>
                <a:ea typeface="Nunito"/>
                <a:cs typeface="Nunito"/>
                <a:sym typeface="Nunito"/>
              </a:rPr>
              <a:t>Expert labels AFTER the fact (offline labeling): </a:t>
            </a:r>
            <a:r>
              <a:rPr i="1" lang="en" sz="1100">
                <a:latin typeface="Nunito"/>
                <a:ea typeface="Nunito"/>
                <a:cs typeface="Nunito"/>
                <a:sym typeface="Nunito"/>
              </a:rPr>
              <a:t>“What SHOULD the action have been at each state?”</a:t>
            </a:r>
            <a:endParaRPr i="1" sz="11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0" name="Google Shape;270;p36"/>
          <p:cNvSpPr txBox="1"/>
          <p:nvPr/>
        </p:nvSpPr>
        <p:spPr>
          <a:xfrm>
            <a:off x="6861774" y="4034725"/>
            <a:ext cx="22170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Nunito"/>
                <a:ea typeface="Nunito"/>
                <a:cs typeface="Nunito"/>
                <a:sym typeface="Nunito"/>
              </a:rPr>
              <a:t>Human-gated DAgger (intervention): </a:t>
            </a:r>
            <a:r>
              <a:rPr lang="en" sz="1100">
                <a:latin typeface="Nunito"/>
                <a:ea typeface="Nunito"/>
                <a:cs typeface="Nunito"/>
                <a:sym typeface="Nunito"/>
              </a:rPr>
              <a:t>Expert intervenes DURING execution</a:t>
            </a:r>
            <a:endParaRPr i="1" sz="11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71" name="Google Shape;271;p36"/>
          <p:cNvSpPr/>
          <p:nvPr/>
        </p:nvSpPr>
        <p:spPr>
          <a:xfrm>
            <a:off x="4336075" y="4034725"/>
            <a:ext cx="2304542" cy="993366"/>
          </a:xfrm>
          <a:custGeom>
            <a:rect b="b" l="l" r="r" t="t"/>
            <a:pathLst>
              <a:path extrusionOk="0" h="1583054" w="5359400">
                <a:moveTo>
                  <a:pt x="4900585" y="0"/>
                </a:moveTo>
                <a:lnTo>
                  <a:pt x="458754" y="0"/>
                </a:lnTo>
                <a:lnTo>
                  <a:pt x="395314" y="844"/>
                </a:lnTo>
                <a:lnTo>
                  <a:pt x="340544" y="3137"/>
                </a:lnTo>
                <a:lnTo>
                  <a:pt x="293578" y="7601"/>
                </a:lnTo>
                <a:lnTo>
                  <a:pt x="253548" y="14962"/>
                </a:lnTo>
                <a:lnTo>
                  <a:pt x="176270" y="45410"/>
                </a:lnTo>
                <a:lnTo>
                  <a:pt x="136664" y="70705"/>
                </a:lnTo>
                <a:lnTo>
                  <a:pt x="101300" y="101300"/>
                </a:lnTo>
                <a:lnTo>
                  <a:pt x="70705" y="136664"/>
                </a:lnTo>
                <a:lnTo>
                  <a:pt x="45410" y="176270"/>
                </a:lnTo>
                <a:lnTo>
                  <a:pt x="25942" y="219588"/>
                </a:lnTo>
                <a:lnTo>
                  <a:pt x="7601" y="293578"/>
                </a:lnTo>
                <a:lnTo>
                  <a:pt x="3137" y="340544"/>
                </a:lnTo>
                <a:lnTo>
                  <a:pt x="844" y="395314"/>
                </a:lnTo>
                <a:lnTo>
                  <a:pt x="0" y="458754"/>
                </a:lnTo>
                <a:lnTo>
                  <a:pt x="0" y="1124074"/>
                </a:lnTo>
                <a:lnTo>
                  <a:pt x="844" y="1187514"/>
                </a:lnTo>
                <a:lnTo>
                  <a:pt x="3137" y="1242284"/>
                </a:lnTo>
                <a:lnTo>
                  <a:pt x="7601" y="1289250"/>
                </a:lnTo>
                <a:lnTo>
                  <a:pt x="14962" y="1329280"/>
                </a:lnTo>
                <a:lnTo>
                  <a:pt x="45410" y="1406559"/>
                </a:lnTo>
                <a:lnTo>
                  <a:pt x="70705" y="1446164"/>
                </a:lnTo>
                <a:lnTo>
                  <a:pt x="101300" y="1481529"/>
                </a:lnTo>
                <a:lnTo>
                  <a:pt x="136664" y="1512123"/>
                </a:lnTo>
                <a:lnTo>
                  <a:pt x="176270" y="1537419"/>
                </a:lnTo>
                <a:lnTo>
                  <a:pt x="219588" y="1556887"/>
                </a:lnTo>
                <a:lnTo>
                  <a:pt x="293578" y="1575228"/>
                </a:lnTo>
                <a:lnTo>
                  <a:pt x="340544" y="1579692"/>
                </a:lnTo>
                <a:lnTo>
                  <a:pt x="395314" y="1581985"/>
                </a:lnTo>
                <a:lnTo>
                  <a:pt x="458754" y="1582829"/>
                </a:lnTo>
                <a:lnTo>
                  <a:pt x="4900585" y="1582829"/>
                </a:lnTo>
                <a:lnTo>
                  <a:pt x="4964026" y="1581985"/>
                </a:lnTo>
                <a:lnTo>
                  <a:pt x="5018795" y="1579692"/>
                </a:lnTo>
                <a:lnTo>
                  <a:pt x="5065761" y="1575228"/>
                </a:lnTo>
                <a:lnTo>
                  <a:pt x="5105791" y="1567867"/>
                </a:lnTo>
                <a:lnTo>
                  <a:pt x="5183070" y="1537419"/>
                </a:lnTo>
                <a:lnTo>
                  <a:pt x="5222675" y="1512123"/>
                </a:lnTo>
                <a:lnTo>
                  <a:pt x="5258040" y="1481529"/>
                </a:lnTo>
                <a:lnTo>
                  <a:pt x="5288634" y="1446164"/>
                </a:lnTo>
                <a:lnTo>
                  <a:pt x="5313930" y="1406559"/>
                </a:lnTo>
                <a:lnTo>
                  <a:pt x="5333398" y="1363240"/>
                </a:lnTo>
                <a:lnTo>
                  <a:pt x="5351739" y="1289250"/>
                </a:lnTo>
                <a:lnTo>
                  <a:pt x="5356203" y="1242284"/>
                </a:lnTo>
                <a:lnTo>
                  <a:pt x="5358496" y="1187514"/>
                </a:lnTo>
                <a:lnTo>
                  <a:pt x="5359341" y="1124074"/>
                </a:lnTo>
                <a:lnTo>
                  <a:pt x="5359341" y="458754"/>
                </a:lnTo>
                <a:lnTo>
                  <a:pt x="5358496" y="395314"/>
                </a:lnTo>
                <a:lnTo>
                  <a:pt x="5356203" y="340544"/>
                </a:lnTo>
                <a:lnTo>
                  <a:pt x="5351739" y="293578"/>
                </a:lnTo>
                <a:lnTo>
                  <a:pt x="5344378" y="253548"/>
                </a:lnTo>
                <a:lnTo>
                  <a:pt x="5313930" y="176270"/>
                </a:lnTo>
                <a:lnTo>
                  <a:pt x="5288634" y="136664"/>
                </a:lnTo>
                <a:lnTo>
                  <a:pt x="5258040" y="101300"/>
                </a:lnTo>
                <a:lnTo>
                  <a:pt x="5222675" y="70705"/>
                </a:lnTo>
                <a:lnTo>
                  <a:pt x="5183070" y="45410"/>
                </a:lnTo>
                <a:lnTo>
                  <a:pt x="5139752" y="25942"/>
                </a:lnTo>
                <a:lnTo>
                  <a:pt x="5065761" y="7601"/>
                </a:lnTo>
                <a:lnTo>
                  <a:pt x="5018795" y="3137"/>
                </a:lnTo>
                <a:lnTo>
                  <a:pt x="4964026" y="844"/>
                </a:lnTo>
                <a:lnTo>
                  <a:pt x="4900585" y="0"/>
                </a:lnTo>
                <a:close/>
              </a:path>
            </a:pathLst>
          </a:custGeom>
          <a:solidFill>
            <a:srgbClr val="00A89D">
              <a:alpha val="2235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6"/>
          <p:cNvSpPr/>
          <p:nvPr/>
        </p:nvSpPr>
        <p:spPr>
          <a:xfrm>
            <a:off x="6774234" y="4034725"/>
            <a:ext cx="2304542" cy="993366"/>
          </a:xfrm>
          <a:custGeom>
            <a:rect b="b" l="l" r="r" t="t"/>
            <a:pathLst>
              <a:path extrusionOk="0" h="1583054" w="5359400">
                <a:moveTo>
                  <a:pt x="4900585" y="0"/>
                </a:moveTo>
                <a:lnTo>
                  <a:pt x="458754" y="0"/>
                </a:lnTo>
                <a:lnTo>
                  <a:pt x="395314" y="844"/>
                </a:lnTo>
                <a:lnTo>
                  <a:pt x="340544" y="3137"/>
                </a:lnTo>
                <a:lnTo>
                  <a:pt x="293578" y="7601"/>
                </a:lnTo>
                <a:lnTo>
                  <a:pt x="253548" y="14962"/>
                </a:lnTo>
                <a:lnTo>
                  <a:pt x="176270" y="45410"/>
                </a:lnTo>
                <a:lnTo>
                  <a:pt x="136664" y="70705"/>
                </a:lnTo>
                <a:lnTo>
                  <a:pt x="101300" y="101300"/>
                </a:lnTo>
                <a:lnTo>
                  <a:pt x="70705" y="136664"/>
                </a:lnTo>
                <a:lnTo>
                  <a:pt x="45410" y="176270"/>
                </a:lnTo>
                <a:lnTo>
                  <a:pt x="25942" y="219588"/>
                </a:lnTo>
                <a:lnTo>
                  <a:pt x="7601" y="293578"/>
                </a:lnTo>
                <a:lnTo>
                  <a:pt x="3137" y="340544"/>
                </a:lnTo>
                <a:lnTo>
                  <a:pt x="844" y="395314"/>
                </a:lnTo>
                <a:lnTo>
                  <a:pt x="0" y="458754"/>
                </a:lnTo>
                <a:lnTo>
                  <a:pt x="0" y="1124074"/>
                </a:lnTo>
                <a:lnTo>
                  <a:pt x="844" y="1187514"/>
                </a:lnTo>
                <a:lnTo>
                  <a:pt x="3137" y="1242284"/>
                </a:lnTo>
                <a:lnTo>
                  <a:pt x="7601" y="1289250"/>
                </a:lnTo>
                <a:lnTo>
                  <a:pt x="14962" y="1329280"/>
                </a:lnTo>
                <a:lnTo>
                  <a:pt x="45410" y="1406559"/>
                </a:lnTo>
                <a:lnTo>
                  <a:pt x="70705" y="1446164"/>
                </a:lnTo>
                <a:lnTo>
                  <a:pt x="101300" y="1481529"/>
                </a:lnTo>
                <a:lnTo>
                  <a:pt x="136664" y="1512123"/>
                </a:lnTo>
                <a:lnTo>
                  <a:pt x="176270" y="1537419"/>
                </a:lnTo>
                <a:lnTo>
                  <a:pt x="219588" y="1556887"/>
                </a:lnTo>
                <a:lnTo>
                  <a:pt x="293578" y="1575228"/>
                </a:lnTo>
                <a:lnTo>
                  <a:pt x="340544" y="1579692"/>
                </a:lnTo>
                <a:lnTo>
                  <a:pt x="395314" y="1581985"/>
                </a:lnTo>
                <a:lnTo>
                  <a:pt x="458754" y="1582829"/>
                </a:lnTo>
                <a:lnTo>
                  <a:pt x="4900585" y="1582829"/>
                </a:lnTo>
                <a:lnTo>
                  <a:pt x="4964026" y="1581985"/>
                </a:lnTo>
                <a:lnTo>
                  <a:pt x="5018795" y="1579692"/>
                </a:lnTo>
                <a:lnTo>
                  <a:pt x="5065761" y="1575228"/>
                </a:lnTo>
                <a:lnTo>
                  <a:pt x="5105791" y="1567867"/>
                </a:lnTo>
                <a:lnTo>
                  <a:pt x="5183070" y="1537419"/>
                </a:lnTo>
                <a:lnTo>
                  <a:pt x="5222675" y="1512123"/>
                </a:lnTo>
                <a:lnTo>
                  <a:pt x="5258040" y="1481529"/>
                </a:lnTo>
                <a:lnTo>
                  <a:pt x="5288634" y="1446164"/>
                </a:lnTo>
                <a:lnTo>
                  <a:pt x="5313930" y="1406559"/>
                </a:lnTo>
                <a:lnTo>
                  <a:pt x="5333398" y="1363240"/>
                </a:lnTo>
                <a:lnTo>
                  <a:pt x="5351739" y="1289250"/>
                </a:lnTo>
                <a:lnTo>
                  <a:pt x="5356203" y="1242284"/>
                </a:lnTo>
                <a:lnTo>
                  <a:pt x="5358496" y="1187514"/>
                </a:lnTo>
                <a:lnTo>
                  <a:pt x="5359341" y="1124074"/>
                </a:lnTo>
                <a:lnTo>
                  <a:pt x="5359341" y="458754"/>
                </a:lnTo>
                <a:lnTo>
                  <a:pt x="5358496" y="395314"/>
                </a:lnTo>
                <a:lnTo>
                  <a:pt x="5356203" y="340544"/>
                </a:lnTo>
                <a:lnTo>
                  <a:pt x="5351739" y="293578"/>
                </a:lnTo>
                <a:lnTo>
                  <a:pt x="5344378" y="253548"/>
                </a:lnTo>
                <a:lnTo>
                  <a:pt x="5313930" y="176270"/>
                </a:lnTo>
                <a:lnTo>
                  <a:pt x="5288634" y="136664"/>
                </a:lnTo>
                <a:lnTo>
                  <a:pt x="5258040" y="101300"/>
                </a:lnTo>
                <a:lnTo>
                  <a:pt x="5222675" y="70705"/>
                </a:lnTo>
                <a:lnTo>
                  <a:pt x="5183070" y="45410"/>
                </a:lnTo>
                <a:lnTo>
                  <a:pt x="5139752" y="25942"/>
                </a:lnTo>
                <a:lnTo>
                  <a:pt x="5065761" y="7601"/>
                </a:lnTo>
                <a:lnTo>
                  <a:pt x="5018795" y="3137"/>
                </a:lnTo>
                <a:lnTo>
                  <a:pt x="4964026" y="844"/>
                </a:lnTo>
                <a:lnTo>
                  <a:pt x="4900585" y="0"/>
                </a:lnTo>
                <a:close/>
              </a:path>
            </a:pathLst>
          </a:custGeom>
          <a:solidFill>
            <a:srgbClr val="00A89D">
              <a:alpha val="22350"/>
            </a:srgbClr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